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sldIdLst>
    <p:sldId id="256" r:id="rId6"/>
    <p:sldId id="257" r:id="rId7"/>
    <p:sldId id="274" r:id="rId8"/>
    <p:sldId id="259" r:id="rId9"/>
    <p:sldId id="260" r:id="rId10"/>
    <p:sldId id="261" r:id="rId11"/>
    <p:sldId id="277" r:id="rId12"/>
    <p:sldId id="262" r:id="rId13"/>
    <p:sldId id="263" r:id="rId14"/>
    <p:sldId id="264" r:id="rId15"/>
    <p:sldId id="258" r:id="rId16"/>
    <p:sldId id="278" r:id="rId17"/>
    <p:sldId id="265" r:id="rId18"/>
    <p:sldId id="279" r:id="rId19"/>
    <p:sldId id="266" r:id="rId20"/>
    <p:sldId id="270" r:id="rId21"/>
    <p:sldId id="267" r:id="rId22"/>
    <p:sldId id="280" r:id="rId2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p:restoredTop sz="86438"/>
  </p:normalViewPr>
  <p:slideViewPr>
    <p:cSldViewPr showGuides="1">
      <p:cViewPr varScale="1">
        <p:scale>
          <a:sx n="73" d="100"/>
          <a:sy n="73" d="100"/>
        </p:scale>
        <p:origin x="-1680" y="-96"/>
      </p:cViewPr>
      <p:guideLst>
        <p:guide orient="horz" pos="2193"/>
        <p:guide pos="2880"/>
      </p:guideLst>
    </p:cSldViewPr>
  </p:slideViewPr>
  <p:outlineViewPr>
    <p:cViewPr>
      <p:scale>
        <a:sx n="33" d="100"/>
        <a:sy n="33" d="100"/>
      </p:scale>
      <p:origin x="0" y="7926"/>
    </p:cViewPr>
  </p:outlin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pPr fontAlgn="auto"/>
            <a:r>
              <a:rPr kumimoji="0" lang="zh-CN" altLang="en-US" strike="noStrike" noProof="1" smtClean="0"/>
              <a:t>单击此处编辑母版标题样式</a:t>
            </a:r>
            <a:endParaRPr kumimoji="0" lang="en-US" strike="noStrike" noProof="1"/>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kumimoji="0" lang="zh-CN" altLang="en-US" strike="noStrike" noProof="1" smtClean="0"/>
              <a:t>单击此处编辑母版副标题样式</a:t>
            </a:r>
            <a:endParaRPr kumimoji="0" lang="en-US" strike="noStrike" noProof="1"/>
          </a:p>
        </p:txBody>
      </p:sp>
      <p:sp>
        <p:nvSpPr>
          <p:cNvPr id="4" name="日期占位符 3"/>
          <p:cNvSpPr>
            <a:spLocks noGrp="1"/>
          </p:cNvSpPr>
          <p:nvPr>
            <p:ph type="dt" sz="half" idx="10"/>
          </p:nvPr>
        </p:nvSpPr>
        <p:spPr>
          <a:xfrm>
            <a:off x="457200" y="6356350"/>
            <a:ext cx="2133600" cy="365125"/>
          </a:xfrm>
          <a:prstGeom prst="rect">
            <a:avLst/>
          </a:prstGeom>
        </p:spPr>
        <p:txBody>
          <a:bodyPr vert="horz" rtlCol="0" anchor="ctr"/>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3124200" y="6356350"/>
            <a:ext cx="2895600" cy="365125"/>
          </a:xfrm>
          <a:prstGeom prst="rect">
            <a:avLst/>
          </a:prstGeom>
        </p:spPr>
        <p:txBody>
          <a:bodyPr vert="horz" rtlCol="0" anchor="ctr"/>
          <a:lstStyle/>
          <a:p>
            <a:pPr fontAlgn="auto"/>
            <a:endParaRPr lang="zh-CN" altLang="en-US" strike="noStrike" noProof="1"/>
          </a:p>
        </p:txBody>
      </p:sp>
      <p:sp>
        <p:nvSpPr>
          <p:cNvPr id="6" name="灯片编号占位符 5"/>
          <p:cNvSpPr>
            <a:spLocks noGrp="1"/>
          </p:cNvSpPr>
          <p:nvPr>
            <p:ph type="sldNum" sz="quarter" idx="12"/>
          </p:nvPr>
        </p:nvSpPr>
        <p:spPr>
          <a:xfrm>
            <a:off x="6553200" y="6356350"/>
            <a:ext cx="2133600" cy="365125"/>
          </a:xfrm>
          <a:prstGeom prst="rect">
            <a:avLst/>
          </a:prstGeom>
        </p:spPr>
        <p:txBody>
          <a:bodyPr vert="horz" rtlCol="0" anchor="ct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kumimoji="0" lang="zh-CN" altLang="en-US" strike="noStrike" noProof="1" smtClean="0"/>
              <a:t>单击此处编辑母版标题样式</a:t>
            </a:r>
            <a:endParaRPr kumimoji="0" lang="en-US" strike="noStrike" noProof="1"/>
          </a:p>
        </p:txBody>
      </p:sp>
      <p:sp>
        <p:nvSpPr>
          <p:cNvPr id="3" name="竖排文字占位符 2"/>
          <p:cNvSpPr>
            <a:spLocks noGrp="1"/>
          </p:cNvSpPr>
          <p:nvPr>
            <p:ph type="body" orient="vert" idx="1"/>
          </p:nvPr>
        </p:nvSpPr>
        <p:spPr/>
        <p:txBody>
          <a:bodyPr vert="eaVert"/>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pPr fontAlgn="auto"/>
            <a:r>
              <a:rPr kumimoji="0" lang="zh-CN" altLang="en-US" strike="noStrike" noProof="1" smtClean="0"/>
              <a:t>单击此处编辑母版标题样式</a:t>
            </a:r>
            <a:endParaRPr kumimoji="0" lang="en-US" strike="noStrike" noProof="1"/>
          </a:p>
        </p:txBody>
      </p:sp>
      <p:sp>
        <p:nvSpPr>
          <p:cNvPr id="3" name="竖排文字占位符 2"/>
          <p:cNvSpPr>
            <a:spLocks noGrp="1"/>
          </p:cNvSpPr>
          <p:nvPr>
            <p:ph type="body" orient="vert" idx="1"/>
          </p:nvPr>
        </p:nvSpPr>
        <p:spPr>
          <a:xfrm>
            <a:off x="457200" y="274639"/>
            <a:ext cx="6615130" cy="5851525"/>
          </a:xfrm>
        </p:spPr>
        <p:txBody>
          <a:bodyPr vert="eaVert"/>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kumimoji="0" lang="zh-CN" altLang="en-US" strike="noStrike" noProof="1" smtClean="0"/>
              <a:t>单击此处编辑母版标题样式</a:t>
            </a:r>
            <a:endParaRPr kumimoji="0" lang="en-US" strike="noStrike" noProof="1"/>
          </a:p>
        </p:txBody>
      </p:sp>
      <p:sp>
        <p:nvSpPr>
          <p:cNvPr id="3" name="内容占位符 2"/>
          <p:cNvSpPr>
            <a:spLocks noGrp="1"/>
          </p:cNvSpPr>
          <p:nvPr>
            <p:ph idx="1"/>
          </p:nvPr>
        </p:nvSpPr>
        <p:spPr/>
        <p:txBody>
          <a:body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latinLnBrk="0" hangingPunct="1"/>
            <a:endParaRPr kumimoji="0" lang="zh-CN" altLang="en-US" strike="noStrike" noProof="1"/>
          </a:p>
        </p:txBody>
      </p:sp>
      <p:sp>
        <p:nvSpPr>
          <p:cNvPr id="2" name="标题 1"/>
          <p:cNvSpPr>
            <a:spLocks noGrp="1"/>
          </p:cNvSpPr>
          <p:nvPr>
            <p:ph type="ctrTitle"/>
          </p:nvPr>
        </p:nvSpPr>
        <p:spPr>
          <a:xfrm>
            <a:off x="685800" y="1676401"/>
            <a:ext cx="7772400" cy="1538286"/>
          </a:xfrm>
        </p:spPr>
        <p:txBody>
          <a:bodyPr anchor="b"/>
          <a:lstStyle/>
          <a:p>
            <a:pPr fontAlgn="auto"/>
            <a:r>
              <a:rPr kumimoji="0" lang="zh-CN" altLang="en-US" strike="noStrike" noProof="1" smtClean="0"/>
              <a:t>单击此处编辑母版标题样式</a:t>
            </a:r>
            <a:endParaRPr kumimoji="0" lang="en-US" strike="noStrike" noProof="1"/>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kumimoji="0" lang="zh-CN" altLang="en-US" strike="noStrike" noProof="1" smtClean="0"/>
              <a:t>单击此处编辑母版副标题样式</a:t>
            </a:r>
            <a:endParaRPr kumimoji="0" lang="en-US" strike="noStrike" noProof="1"/>
          </a:p>
        </p:txBody>
      </p:sp>
      <p:sp>
        <p:nvSpPr>
          <p:cNvPr id="4" name="日期占位符 3"/>
          <p:cNvSpPr>
            <a:spLocks noGrp="1"/>
          </p:cNvSpPr>
          <p:nvPr>
            <p:ph type="dt" sz="half" idx="10"/>
          </p:nvPr>
        </p:nvSpPr>
        <p:spPr>
          <a:xfrm>
            <a:off x="76200" y="6400800"/>
            <a:ext cx="3200400" cy="284163"/>
          </a:xfrm>
          <a:prstGeom prst="rect">
            <a:avLst/>
          </a:prstGeom>
        </p:spPr>
        <p:txBody>
          <a:bodyPr vert="horz" rtlCol="0" anchor="b"/>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5334000" y="6400800"/>
            <a:ext cx="3733800" cy="284163"/>
          </a:xfrm>
          <a:prstGeom prst="rect">
            <a:avLst/>
          </a:prstGeom>
        </p:spPr>
        <p:txBody>
          <a:bodyPr vert="horz" rtlCol="0" anchor="ctr"/>
          <a:lstStyle/>
          <a:p>
            <a:pPr fontAlgn="auto"/>
            <a:endParaRPr lang="zh-CN" altLang="en-US" strike="noStrike" noProof="1"/>
          </a:p>
        </p:txBody>
      </p:sp>
      <p:sp>
        <p:nvSpPr>
          <p:cNvPr id="6" name="灯片编号占位符 5"/>
          <p:cNvSpPr>
            <a:spLocks noGrp="1"/>
          </p:cNvSpPr>
          <p:nvPr>
            <p:ph type="sldNum" sz="quarter" idx="12"/>
          </p:nvPr>
        </p:nvSpPr>
        <p:spPr>
          <a:xfrm>
            <a:off x="4114800" y="6400800"/>
            <a:ext cx="914400" cy="284163"/>
          </a:xfrm>
          <a:prstGeom prst="rect">
            <a:avLst/>
          </a:prstGeom>
          <a:noFill/>
        </p:spPr>
        <p:txBody>
          <a:bodyPr vert="horz" lIns="45720" rIns="45720" rtlCol="0" anchor="ct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latinLnBrk="0" hangingPunct="1"/>
            <a:endParaRPr kumimoji="0" lang="zh-CN" altLang="en-US" strike="noStrike" noProof="1"/>
          </a:p>
        </p:txBody>
      </p:sp>
      <p:sp>
        <p:nvSpPr>
          <p:cNvPr id="2" name="标题 1"/>
          <p:cNvSpPr>
            <a:spLocks noGrp="1"/>
          </p:cNvSpPr>
          <p:nvPr>
            <p:ph type="title"/>
          </p:nvPr>
        </p:nvSpPr>
        <p:spPr/>
        <p:txBody>
          <a:bodyPr/>
          <a:lstStyle/>
          <a:p>
            <a:pPr fontAlgn="auto"/>
            <a:r>
              <a:rPr kumimoji="0" lang="zh-CN" altLang="en-US" strike="noStrike" noProof="1" smtClean="0"/>
              <a:t>单击此处编辑母版标题样式</a:t>
            </a:r>
            <a:endParaRPr kumimoji="0" lang="en-US" strike="noStrike" noProof="1"/>
          </a:p>
        </p:txBody>
      </p:sp>
      <p:sp>
        <p:nvSpPr>
          <p:cNvPr id="3" name="内容占位符 2"/>
          <p:cNvSpPr>
            <a:spLocks noGrp="1"/>
          </p:cNvSpPr>
          <p:nvPr>
            <p:ph idx="1"/>
          </p:nvPr>
        </p:nvSpPr>
        <p:spPr/>
        <p:txBody>
          <a:body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4" name="日期占位符 3"/>
          <p:cNvSpPr>
            <a:spLocks noGrp="1"/>
          </p:cNvSpPr>
          <p:nvPr>
            <p:ph type="dt" sz="half" idx="10"/>
          </p:nvPr>
        </p:nvSpPr>
        <p:spPr>
          <a:xfrm>
            <a:off x="73025" y="6400800"/>
            <a:ext cx="3200400" cy="284163"/>
          </a:xfrm>
          <a:prstGeom prst="rect">
            <a:avLst/>
          </a:prstGeom>
        </p:spPr>
        <p:txBody>
          <a:bodyPr vert="horz" rtlCol="0" anchor="b"/>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5330825" y="6400800"/>
            <a:ext cx="3733800" cy="284163"/>
          </a:xfrm>
          <a:prstGeom prst="rect">
            <a:avLst/>
          </a:prstGeom>
        </p:spPr>
        <p:txBody>
          <a:bodyPr vert="horz" rtlCol="0" anchor="ctr"/>
          <a:lstStyle/>
          <a:p>
            <a:pPr fontAlgn="auto"/>
            <a:endParaRPr lang="zh-CN" altLang="en-US" strike="noStrike" noProof="1"/>
          </a:p>
        </p:txBody>
      </p:sp>
      <p:sp>
        <p:nvSpPr>
          <p:cNvPr id="6" name="灯片编号占位符 5"/>
          <p:cNvSpPr>
            <a:spLocks noGrp="1"/>
          </p:cNvSpPr>
          <p:nvPr>
            <p:ph type="sldNum" sz="quarter" idx="12"/>
          </p:nvPr>
        </p:nvSpPr>
        <p:spPr>
          <a:xfrm>
            <a:off x="4114800" y="6400800"/>
            <a:ext cx="914400" cy="284163"/>
          </a:xfrm>
          <a:prstGeom prst="rect">
            <a:avLst/>
          </a:prstGeom>
          <a:noFill/>
        </p:spPr>
        <p:txBody>
          <a:bodyPr vert="horz" lIns="45720" rIns="45720" rtlCol="0" anchor="ct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latinLnBrk="0" hangingPunct="1"/>
            <a:endParaRPr kumimoji="0" lang="zh-CN" altLang="en-US" strike="noStrike" noProof="1"/>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pPr fontAlgn="auto"/>
            <a:r>
              <a:rPr kumimoji="0" lang="zh-CN" altLang="en-US" strike="noStrike" noProof="1" smtClean="0"/>
              <a:t>单击此处编辑母版标题样式</a:t>
            </a:r>
            <a:endParaRPr kumimoji="0" lang="en-US" strike="noStrike" noProof="1"/>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4" name="日期占位符 3"/>
          <p:cNvSpPr>
            <a:spLocks noGrp="1"/>
          </p:cNvSpPr>
          <p:nvPr>
            <p:ph type="dt" sz="half" idx="10"/>
          </p:nvPr>
        </p:nvSpPr>
        <p:spPr>
          <a:xfrm>
            <a:off x="76200" y="6400800"/>
            <a:ext cx="3200400" cy="284163"/>
          </a:xfrm>
          <a:prstGeom prst="rect">
            <a:avLst/>
          </a:prstGeom>
        </p:spPr>
        <p:txBody>
          <a:bodyPr vert="horz" rtlCol="0" anchor="b"/>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5334000" y="6400800"/>
            <a:ext cx="3733800" cy="284163"/>
          </a:xfrm>
          <a:prstGeom prst="rect">
            <a:avLst/>
          </a:prstGeom>
        </p:spPr>
        <p:txBody>
          <a:bodyPr vert="horz" rtlCol="0" anchor="ctr"/>
          <a:lstStyle/>
          <a:p>
            <a:pPr fontAlgn="auto"/>
            <a:endParaRPr lang="zh-CN" altLang="en-US" strike="noStrike" noProof="1"/>
          </a:p>
        </p:txBody>
      </p:sp>
      <p:sp>
        <p:nvSpPr>
          <p:cNvPr id="6" name="灯片编号占位符 5"/>
          <p:cNvSpPr>
            <a:spLocks noGrp="1"/>
          </p:cNvSpPr>
          <p:nvPr>
            <p:ph type="sldNum" sz="quarter" idx="12"/>
          </p:nvPr>
        </p:nvSpPr>
        <p:spPr>
          <a:xfrm>
            <a:off x="4114800" y="6400800"/>
            <a:ext cx="914400" cy="284163"/>
          </a:xfrm>
          <a:prstGeom prst="rect">
            <a:avLst/>
          </a:prstGeom>
          <a:noFill/>
        </p:spPr>
        <p:txBody>
          <a:bodyPr vert="horz" lIns="45720" rIns="45720" rtlCol="0" anchor="ct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latinLnBrk="0" hangingPunct="1"/>
            <a:endParaRPr kumimoji="0" lang="zh-CN" altLang="en-US" strike="noStrike" noProof="1"/>
          </a:p>
        </p:txBody>
      </p:sp>
      <p:sp>
        <p:nvSpPr>
          <p:cNvPr id="2" name="标题 1"/>
          <p:cNvSpPr>
            <a:spLocks noGrp="1"/>
          </p:cNvSpPr>
          <p:nvPr>
            <p:ph type="title"/>
          </p:nvPr>
        </p:nvSpPr>
        <p:spPr/>
        <p:txBody>
          <a:bodyPr/>
          <a:lstStyle/>
          <a:p>
            <a:pPr fontAlgn="auto"/>
            <a:r>
              <a:rPr kumimoji="0" lang="zh-CN" altLang="en-US" strike="noStrike" noProof="1" smtClean="0"/>
              <a:t>单击此处编辑母版标题样式</a:t>
            </a:r>
            <a:endParaRPr kumimoji="0" 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5" name="日期占位符 4"/>
          <p:cNvSpPr>
            <a:spLocks noGrp="1"/>
          </p:cNvSpPr>
          <p:nvPr>
            <p:ph type="dt" sz="half" idx="10"/>
          </p:nvPr>
        </p:nvSpPr>
        <p:spPr>
          <a:xfrm>
            <a:off x="76200" y="6400800"/>
            <a:ext cx="3200400" cy="284163"/>
          </a:xfrm>
          <a:prstGeom prst="rect">
            <a:avLst/>
          </a:prstGeom>
        </p:spPr>
        <p:txBody>
          <a:bodyPr vert="horz" rtlCol="0" anchor="b"/>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a:xfrm>
            <a:off x="5334000" y="6400800"/>
            <a:ext cx="3733800" cy="284163"/>
          </a:xfrm>
          <a:prstGeom prst="rect">
            <a:avLst/>
          </a:prstGeom>
        </p:spPr>
        <p:txBody>
          <a:bodyPr vert="horz" rtlCol="0" anchor="ctr"/>
          <a:lstStyle/>
          <a:p>
            <a:pPr fontAlgn="auto"/>
            <a:endParaRPr lang="zh-CN" altLang="en-US" strike="noStrike" noProof="1"/>
          </a:p>
        </p:txBody>
      </p:sp>
      <p:sp>
        <p:nvSpPr>
          <p:cNvPr id="7" name="灯片编号占位符 6"/>
          <p:cNvSpPr>
            <a:spLocks noGrp="1"/>
          </p:cNvSpPr>
          <p:nvPr>
            <p:ph type="sldNum" sz="quarter" idx="12"/>
          </p:nvPr>
        </p:nvSpPr>
        <p:spPr>
          <a:xfrm>
            <a:off x="4114800" y="6400800"/>
            <a:ext cx="914400" cy="284163"/>
          </a:xfrm>
          <a:prstGeom prst="rect">
            <a:avLst/>
          </a:prstGeom>
          <a:noFill/>
        </p:spPr>
        <p:txBody>
          <a:bodyPr vert="horz" lIns="45720" rIns="45720" rtlCol="0" anchor="ct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latinLnBrk="0" hangingPunct="1"/>
            <a:endParaRPr kumimoji="0" lang="zh-CN" altLang="en-US" strike="noStrike" noProof="1"/>
          </a:p>
        </p:txBody>
      </p:sp>
      <p:sp>
        <p:nvSpPr>
          <p:cNvPr id="2" name="标题 1"/>
          <p:cNvSpPr>
            <a:spLocks noGrp="1"/>
          </p:cNvSpPr>
          <p:nvPr>
            <p:ph type="title"/>
          </p:nvPr>
        </p:nvSpPr>
        <p:spPr/>
        <p:txBody>
          <a:bodyPr/>
          <a:lstStyle>
            <a:lvl1pPr>
              <a:defRPr/>
            </a:lvl1pPr>
          </a:lstStyle>
          <a:p>
            <a:pPr fontAlgn="auto"/>
            <a:r>
              <a:rPr kumimoji="0" lang="zh-CN" altLang="en-US" strike="noStrike" noProof="1" smtClean="0"/>
              <a:t>单击此处编辑母版标题样式</a:t>
            </a:r>
            <a:endParaRPr kumimoji="0" 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fontAlgn="auto" latinLnBrk="0" hangingPunct="1"/>
            <a:r>
              <a:rPr kumimoji="0" lang="zh-CN" altLang="en-US" strike="noStrike" noProof="1" smtClean="0"/>
              <a:t>单击此处编辑母版文本样式</a:t>
            </a:r>
            <a:endParaRPr kumimoji="0"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fontAlgn="auto" latinLnBrk="0" hangingPunct="1"/>
            <a:r>
              <a:rPr kumimoji="0" lang="zh-CN" altLang="en-US" strike="noStrike" noProof="1" smtClean="0"/>
              <a:t>单击此处编辑母版文本样式</a:t>
            </a:r>
            <a:endParaRPr kumimoji="0"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7" name="日期占位符 6"/>
          <p:cNvSpPr>
            <a:spLocks noGrp="1"/>
          </p:cNvSpPr>
          <p:nvPr>
            <p:ph type="dt" sz="half" idx="10"/>
          </p:nvPr>
        </p:nvSpPr>
        <p:spPr>
          <a:xfrm>
            <a:off x="76200" y="6400800"/>
            <a:ext cx="3200400" cy="284163"/>
          </a:xfrm>
          <a:prstGeom prst="rect">
            <a:avLst/>
          </a:prstGeom>
        </p:spPr>
        <p:txBody>
          <a:bodyPr vert="horz" rtlCol="0" anchor="b"/>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a:xfrm>
            <a:off x="5334000" y="6400800"/>
            <a:ext cx="3733800" cy="284163"/>
          </a:xfrm>
          <a:prstGeom prst="rect">
            <a:avLst/>
          </a:prstGeom>
        </p:spPr>
        <p:txBody>
          <a:bodyPr vert="horz" rtlCol="0" anchor="ctr"/>
          <a:lstStyle/>
          <a:p>
            <a:pPr fontAlgn="auto"/>
            <a:endParaRPr lang="zh-CN" altLang="en-US" strike="noStrike" noProof="1"/>
          </a:p>
        </p:txBody>
      </p:sp>
      <p:sp>
        <p:nvSpPr>
          <p:cNvPr id="9" name="灯片编号占位符 8"/>
          <p:cNvSpPr>
            <a:spLocks noGrp="1"/>
          </p:cNvSpPr>
          <p:nvPr>
            <p:ph type="sldNum" sz="quarter" idx="12"/>
          </p:nvPr>
        </p:nvSpPr>
        <p:spPr>
          <a:xfrm>
            <a:off x="4114800" y="6400800"/>
            <a:ext cx="914400" cy="284163"/>
          </a:xfrm>
          <a:prstGeom prst="rect">
            <a:avLst/>
          </a:prstGeom>
          <a:noFill/>
        </p:spPr>
        <p:txBody>
          <a:bodyPr vert="horz" lIns="45720" rIns="45720" rtlCol="0" anchor="ct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latinLnBrk="0" hangingPunct="1"/>
            <a:endParaRPr kumimoji="0" lang="zh-CN" altLang="en-US" strike="noStrike" noProof="1"/>
          </a:p>
        </p:txBody>
      </p:sp>
      <p:sp>
        <p:nvSpPr>
          <p:cNvPr id="2" name="标题 1"/>
          <p:cNvSpPr>
            <a:spLocks noGrp="1"/>
          </p:cNvSpPr>
          <p:nvPr>
            <p:ph type="title"/>
          </p:nvPr>
        </p:nvSpPr>
        <p:spPr/>
        <p:txBody>
          <a:bodyPr/>
          <a:lstStyle/>
          <a:p>
            <a:pPr fontAlgn="auto"/>
            <a:r>
              <a:rPr kumimoji="0" lang="zh-CN" altLang="en-US" strike="noStrike" noProof="1" smtClean="0"/>
              <a:t>单击此处编辑母版标题样式</a:t>
            </a:r>
            <a:endParaRPr kumimoji="0" lang="en-US" strike="noStrike" noProof="1"/>
          </a:p>
        </p:txBody>
      </p:sp>
      <p:sp>
        <p:nvSpPr>
          <p:cNvPr id="3" name="日期占位符 2"/>
          <p:cNvSpPr>
            <a:spLocks noGrp="1"/>
          </p:cNvSpPr>
          <p:nvPr>
            <p:ph type="dt" sz="half" idx="10"/>
          </p:nvPr>
        </p:nvSpPr>
        <p:spPr>
          <a:xfrm>
            <a:off x="76200" y="6400800"/>
            <a:ext cx="3200400" cy="284163"/>
          </a:xfrm>
          <a:prstGeom prst="rect">
            <a:avLst/>
          </a:prstGeom>
        </p:spPr>
        <p:txBody>
          <a:bodyPr vert="horz" rtlCol="0" anchor="b"/>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a:xfrm>
            <a:off x="5334000" y="6400800"/>
            <a:ext cx="3733800" cy="284163"/>
          </a:xfrm>
          <a:prstGeom prst="rect">
            <a:avLst/>
          </a:prstGeom>
        </p:spPr>
        <p:txBody>
          <a:bodyPr vert="horz" rtlCol="0" anchor="ctr"/>
          <a:lstStyle/>
          <a:p>
            <a:pPr fontAlgn="auto"/>
            <a:endParaRPr lang="zh-CN" altLang="en-US" strike="noStrike" noProof="1"/>
          </a:p>
        </p:txBody>
      </p:sp>
      <p:sp>
        <p:nvSpPr>
          <p:cNvPr id="5" name="灯片编号占位符 4"/>
          <p:cNvSpPr>
            <a:spLocks noGrp="1"/>
          </p:cNvSpPr>
          <p:nvPr>
            <p:ph type="sldNum" sz="quarter" idx="12"/>
          </p:nvPr>
        </p:nvSpPr>
        <p:spPr>
          <a:xfrm>
            <a:off x="4114800" y="6400800"/>
            <a:ext cx="914400" cy="284163"/>
          </a:xfrm>
          <a:prstGeom prst="rect">
            <a:avLst/>
          </a:prstGeom>
          <a:noFill/>
        </p:spPr>
        <p:txBody>
          <a:bodyPr vert="horz" lIns="45720" rIns="45720" rtlCol="0" anchor="ct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76200" y="6400800"/>
            <a:ext cx="3200400" cy="284163"/>
          </a:xfrm>
          <a:prstGeom prst="rect">
            <a:avLst/>
          </a:prstGeom>
        </p:spPr>
        <p:txBody>
          <a:bodyPr vert="horz" rtlCol="0" anchor="b"/>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5334000" y="6400800"/>
            <a:ext cx="3733800" cy="284163"/>
          </a:xfrm>
          <a:prstGeom prst="rect">
            <a:avLst/>
          </a:prstGeom>
        </p:spPr>
        <p:txBody>
          <a:bodyPr vert="horz" rtlCol="0" anchor="ctr"/>
          <a:lstStyle/>
          <a:p>
            <a:pPr fontAlgn="auto"/>
            <a:endParaRPr lang="zh-CN" altLang="en-US" strike="noStrike" noProof="1"/>
          </a:p>
        </p:txBody>
      </p:sp>
      <p:sp>
        <p:nvSpPr>
          <p:cNvPr id="4" name="灯片编号占位符 3"/>
          <p:cNvSpPr>
            <a:spLocks noGrp="1"/>
          </p:cNvSpPr>
          <p:nvPr>
            <p:ph type="sldNum" sz="quarter" idx="12"/>
          </p:nvPr>
        </p:nvSpPr>
        <p:spPr>
          <a:xfrm>
            <a:off x="4114800" y="6400800"/>
            <a:ext cx="914400" cy="284163"/>
          </a:xfrm>
          <a:prstGeom prst="rect">
            <a:avLst/>
          </a:prstGeom>
          <a:noFill/>
        </p:spPr>
        <p:txBody>
          <a:bodyPr vert="horz" lIns="45720" rIns="45720" rtlCol="0" anchor="ct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pPr fontAlgn="auto"/>
            <a:r>
              <a:rPr kumimoji="0" lang="zh-CN" altLang="en-US" strike="noStrike" noProof="1" smtClean="0"/>
              <a:t>单击此处编辑母版标题样式</a:t>
            </a:r>
            <a:endParaRPr kumimoji="0" lang="en-US" strike="noStrike" noProof="1"/>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4" name="日期占位符 3"/>
          <p:cNvSpPr>
            <a:spLocks noGrp="1"/>
          </p:cNvSpPr>
          <p:nvPr>
            <p:ph type="dt" sz="half" idx="10"/>
          </p:nvPr>
        </p:nvSpPr>
        <p:spPr>
          <a:xfrm>
            <a:off x="457200" y="6356350"/>
            <a:ext cx="2133600" cy="365125"/>
          </a:xfrm>
          <a:prstGeom prst="rect">
            <a:avLst/>
          </a:prstGeom>
        </p:spPr>
        <p:txBody>
          <a:bodyPr vert="horz" rtlCol="0" anchor="ctr"/>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3124200" y="6356350"/>
            <a:ext cx="2895600" cy="365125"/>
          </a:xfrm>
          <a:prstGeom prst="rect">
            <a:avLst/>
          </a:prstGeom>
        </p:spPr>
        <p:txBody>
          <a:bodyPr vert="horz" rtlCol="0" anchor="ctr"/>
          <a:lstStyle/>
          <a:p>
            <a:pPr fontAlgn="auto"/>
            <a:endParaRPr lang="zh-CN" altLang="en-US" strike="noStrike" noProof="1"/>
          </a:p>
        </p:txBody>
      </p:sp>
      <p:sp>
        <p:nvSpPr>
          <p:cNvPr id="6" name="灯片编号占位符 5"/>
          <p:cNvSpPr>
            <a:spLocks noGrp="1"/>
          </p:cNvSpPr>
          <p:nvPr>
            <p:ph type="sldNum" sz="quarter" idx="12"/>
          </p:nvPr>
        </p:nvSpPr>
        <p:spPr>
          <a:xfrm>
            <a:off x="6553200" y="6356350"/>
            <a:ext cx="2133600" cy="365125"/>
          </a:xfrm>
          <a:prstGeom prst="rect">
            <a:avLst/>
          </a:prstGeom>
        </p:spPr>
        <p:txBody>
          <a:bodyPr vert="horz" rtlCol="0" anchor="ct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63" y="1054100"/>
            <a:ext cx="590391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latinLnBrk="0" hangingPunct="1"/>
            <a:endParaRPr kumimoji="0" lang="zh-CN" altLang="en-US" strike="noStrike" noProof="1"/>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pPr fontAlgn="auto"/>
            <a:r>
              <a:rPr kumimoji="0" lang="zh-CN" altLang="en-US" strike="noStrike" noProof="1" smtClean="0"/>
              <a:t>单击此处编辑母版标题样式</a:t>
            </a:r>
            <a:endParaRPr kumimoji="0" lang="en-US" strike="noStrike" noProof="1"/>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5" name="日期占位符 4"/>
          <p:cNvSpPr>
            <a:spLocks noGrp="1"/>
          </p:cNvSpPr>
          <p:nvPr>
            <p:ph type="dt" sz="half" idx="10"/>
          </p:nvPr>
        </p:nvSpPr>
        <p:spPr>
          <a:xfrm>
            <a:off x="76200" y="6400800"/>
            <a:ext cx="3200400" cy="284163"/>
          </a:xfrm>
          <a:prstGeom prst="rect">
            <a:avLst/>
          </a:prstGeom>
        </p:spPr>
        <p:txBody>
          <a:bodyPr vert="horz" rtlCol="0" anchor="b"/>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a:xfrm>
            <a:off x="5334000" y="6400800"/>
            <a:ext cx="3733800" cy="284163"/>
          </a:xfrm>
          <a:prstGeom prst="rect">
            <a:avLst/>
          </a:prstGeom>
        </p:spPr>
        <p:txBody>
          <a:bodyPr vert="horz" rtlCol="0" anchor="ctr"/>
          <a:lstStyle/>
          <a:p>
            <a:pPr fontAlgn="auto"/>
            <a:endParaRPr lang="zh-CN" altLang="en-US" strike="noStrike" noProof="1"/>
          </a:p>
        </p:txBody>
      </p:sp>
      <p:sp>
        <p:nvSpPr>
          <p:cNvPr id="7" name="灯片编号占位符 6"/>
          <p:cNvSpPr>
            <a:spLocks noGrp="1"/>
          </p:cNvSpPr>
          <p:nvPr>
            <p:ph type="sldNum" sz="quarter" idx="12"/>
          </p:nvPr>
        </p:nvSpPr>
        <p:spPr>
          <a:xfrm>
            <a:off x="4114800" y="6400800"/>
            <a:ext cx="914400" cy="284163"/>
          </a:xfrm>
          <a:prstGeom prst="rect">
            <a:avLst/>
          </a:prstGeom>
          <a:noFill/>
        </p:spPr>
        <p:txBody>
          <a:bodyPr vert="horz" lIns="45720" rIns="45720" rtlCol="0" anchor="ct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pPr fontAlgn="auto"/>
            <a:r>
              <a:rPr kumimoji="0" lang="zh-CN" altLang="en-US" strike="noStrike" noProof="1" smtClean="0"/>
              <a:t>单击此处编辑母版标题样式</a:t>
            </a:r>
            <a:endParaRPr kumimoji="0" lang="en-US" strike="noStrike" noProof="1"/>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r>
              <a:rPr kumimoji="0" lang="zh-CN" altLang="en-US" strike="noStrike" noProof="1" smtClean="0"/>
              <a:t>单击图标添加图片</a:t>
            </a:r>
            <a:endParaRPr kumimoji="0" lang="en-US" strike="noStrike" noProof="1"/>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5" name="日期占位符 4"/>
          <p:cNvSpPr>
            <a:spLocks noGrp="1"/>
          </p:cNvSpPr>
          <p:nvPr>
            <p:ph type="dt" sz="half" idx="10"/>
          </p:nvPr>
        </p:nvSpPr>
        <p:spPr>
          <a:xfrm>
            <a:off x="76200" y="6400800"/>
            <a:ext cx="3200400" cy="284163"/>
          </a:xfrm>
          <a:prstGeom prst="rect">
            <a:avLst/>
          </a:prstGeom>
        </p:spPr>
        <p:txBody>
          <a:bodyPr vert="horz" rtlCol="0" anchor="b"/>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a:xfrm>
            <a:off x="5334000" y="6400800"/>
            <a:ext cx="3733800" cy="284163"/>
          </a:xfrm>
          <a:prstGeom prst="rect">
            <a:avLst/>
          </a:prstGeom>
        </p:spPr>
        <p:txBody>
          <a:bodyPr vert="horz" rtlCol="0" anchor="ctr"/>
          <a:lstStyle/>
          <a:p>
            <a:pPr fontAlgn="auto"/>
            <a:endParaRPr lang="zh-CN" altLang="en-US" strike="noStrike" noProof="1"/>
          </a:p>
        </p:txBody>
      </p:sp>
      <p:sp>
        <p:nvSpPr>
          <p:cNvPr id="7" name="灯片编号占位符 6"/>
          <p:cNvSpPr>
            <a:spLocks noGrp="1"/>
          </p:cNvSpPr>
          <p:nvPr>
            <p:ph type="sldNum" sz="quarter" idx="12"/>
          </p:nvPr>
        </p:nvSpPr>
        <p:spPr>
          <a:xfrm>
            <a:off x="4114800" y="6400800"/>
            <a:ext cx="914400" cy="284163"/>
          </a:xfrm>
          <a:prstGeom prst="rect">
            <a:avLst/>
          </a:prstGeom>
          <a:noFill/>
        </p:spPr>
        <p:txBody>
          <a:bodyPr vert="horz" lIns="45720" rIns="45720" rtlCol="0" anchor="ct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矩形 6"/>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latinLnBrk="0" hangingPunct="1"/>
            <a:endParaRPr kumimoji="0" lang="zh-CN" altLang="en-US" strike="noStrike" noProof="1"/>
          </a:p>
        </p:txBody>
      </p:sp>
      <p:sp>
        <p:nvSpPr>
          <p:cNvPr id="2" name="标题 1"/>
          <p:cNvSpPr>
            <a:spLocks noGrp="1"/>
          </p:cNvSpPr>
          <p:nvPr>
            <p:ph type="title"/>
          </p:nvPr>
        </p:nvSpPr>
        <p:spPr/>
        <p:txBody>
          <a:bodyPr/>
          <a:lstStyle/>
          <a:p>
            <a:pPr fontAlgn="auto"/>
            <a:r>
              <a:rPr kumimoji="0" lang="zh-CN" altLang="en-US" strike="noStrike" noProof="1" smtClean="0"/>
              <a:t>单击此处编辑母版标题样式</a:t>
            </a:r>
            <a:endParaRPr kumimoji="0" lang="en-US" strike="noStrike" noProof="1"/>
          </a:p>
        </p:txBody>
      </p:sp>
      <p:sp>
        <p:nvSpPr>
          <p:cNvPr id="3" name="竖排文字占位符 2"/>
          <p:cNvSpPr>
            <a:spLocks noGrp="1"/>
          </p:cNvSpPr>
          <p:nvPr>
            <p:ph type="body" orient="vert" idx="1"/>
          </p:nvPr>
        </p:nvSpPr>
        <p:spPr/>
        <p:txBody>
          <a:bodyPr vert="eaVert"/>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4" name="日期占位符 3"/>
          <p:cNvSpPr>
            <a:spLocks noGrp="1"/>
          </p:cNvSpPr>
          <p:nvPr>
            <p:ph type="dt" sz="half" idx="10"/>
          </p:nvPr>
        </p:nvSpPr>
        <p:spPr>
          <a:xfrm>
            <a:off x="76200" y="6400800"/>
            <a:ext cx="3200400" cy="284163"/>
          </a:xfrm>
          <a:prstGeom prst="rect">
            <a:avLst/>
          </a:prstGeom>
        </p:spPr>
        <p:txBody>
          <a:bodyPr vert="horz" rtlCol="0" anchor="b"/>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5334000" y="6400800"/>
            <a:ext cx="3733800" cy="284163"/>
          </a:xfrm>
          <a:prstGeom prst="rect">
            <a:avLst/>
          </a:prstGeom>
        </p:spPr>
        <p:txBody>
          <a:bodyPr vert="horz" rtlCol="0" anchor="ctr"/>
          <a:lstStyle/>
          <a:p>
            <a:pPr fontAlgn="auto"/>
            <a:endParaRPr lang="zh-CN" altLang="en-US" strike="noStrike" noProof="1"/>
          </a:p>
        </p:txBody>
      </p:sp>
      <p:sp>
        <p:nvSpPr>
          <p:cNvPr id="6" name="灯片编号占位符 5"/>
          <p:cNvSpPr>
            <a:spLocks noGrp="1"/>
          </p:cNvSpPr>
          <p:nvPr>
            <p:ph type="sldNum" sz="quarter" idx="12"/>
          </p:nvPr>
        </p:nvSpPr>
        <p:spPr>
          <a:xfrm>
            <a:off x="4114800" y="6400800"/>
            <a:ext cx="914400" cy="284163"/>
          </a:xfrm>
          <a:prstGeom prst="rect">
            <a:avLst/>
          </a:prstGeom>
          <a:noFill/>
        </p:spPr>
        <p:txBody>
          <a:bodyPr vert="horz" lIns="45720" rIns="45720" rtlCol="0" anchor="ct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pPr fontAlgn="auto"/>
            <a:r>
              <a:rPr kumimoji="0" lang="zh-CN" altLang="en-US" strike="noStrike" noProof="1" smtClean="0"/>
              <a:t>单击此处编辑母版标题样式</a:t>
            </a:r>
            <a:endParaRPr kumimoji="0" lang="en-US" strike="noStrike" noProof="1"/>
          </a:p>
        </p:txBody>
      </p:sp>
      <p:sp>
        <p:nvSpPr>
          <p:cNvPr id="3" name="竖排文字占位符 2"/>
          <p:cNvSpPr>
            <a:spLocks noGrp="1"/>
          </p:cNvSpPr>
          <p:nvPr>
            <p:ph type="body" orient="vert" idx="1"/>
          </p:nvPr>
        </p:nvSpPr>
        <p:spPr>
          <a:xfrm>
            <a:off x="457200" y="274638"/>
            <a:ext cx="6686568" cy="6011882"/>
          </a:xfrm>
        </p:spPr>
        <p:txBody>
          <a:bodyPr vert="eaVert"/>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fontAlgn="auto"/>
            <a:r>
              <a:rPr kumimoji="0" lang="zh-CN" altLang="en-US" strike="noStrike" noProof="1" smtClean="0"/>
              <a:t>单击此处编辑母版标题样式</a:t>
            </a:r>
            <a:endParaRPr kumimoji="0" lang="en-US" strike="noStrike" noProof="1"/>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auto"/>
            <a:r>
              <a:rPr kumimoji="0" lang="zh-CN" altLang="en-US" strike="noStrike" noProof="1" smtClean="0"/>
              <a:t>单击此处编辑母版副标题样式</a:t>
            </a:r>
            <a:endParaRPr kumimoji="0" lang="en-US" strike="noStrike" noProof="1"/>
          </a:p>
        </p:txBody>
      </p:sp>
      <p:sp>
        <p:nvSpPr>
          <p:cNvPr id="30" name="日期占位符 29"/>
          <p:cNvSpPr>
            <a:spLocks noGrp="1"/>
          </p:cNvSpPr>
          <p:nvPr>
            <p:ph type="dt" sz="half" idx="10"/>
          </p:nvPr>
        </p:nvSpPr>
        <p:spPr>
          <a:xfrm>
            <a:off x="457200" y="6356350"/>
            <a:ext cx="2133600" cy="365125"/>
          </a:xfrm>
          <a:prstGeom prst="rect">
            <a:avLst/>
          </a:prstGeom>
        </p:spPr>
        <p:txBody>
          <a:bodyPr vert="horz" lIns="0" tIns="0" rIns="0" bIns="0" anchor="b"/>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19" name="页脚占位符 18"/>
          <p:cNvSpPr>
            <a:spLocks noGrp="1"/>
          </p:cNvSpPr>
          <p:nvPr>
            <p:ph type="ftr" sz="quarter" idx="11"/>
          </p:nvPr>
        </p:nvSpPr>
        <p:spPr>
          <a:xfrm>
            <a:off x="2667000" y="6356350"/>
            <a:ext cx="3352800" cy="365125"/>
          </a:xfrm>
          <a:prstGeom prst="rect">
            <a:avLst/>
          </a:prstGeom>
        </p:spPr>
        <p:txBody>
          <a:bodyPr vert="horz" lIns="0" tIns="0" rIns="0" bIns="0" anchor="b"/>
          <a:lstStyle/>
          <a:p>
            <a:pPr fontAlgn="auto"/>
            <a:endParaRPr lang="zh-CN" altLang="en-US" strike="noStrike" noProof="1"/>
          </a:p>
        </p:txBody>
      </p:sp>
      <p:sp>
        <p:nvSpPr>
          <p:cNvPr id="27" name="灯片编号占位符 26"/>
          <p:cNvSpPr>
            <a:spLocks noGrp="1"/>
          </p:cNvSpPr>
          <p:nvPr>
            <p:ph type="sldNum" sz="quarter" idx="12"/>
          </p:nvPr>
        </p:nvSpPr>
        <p:spPr>
          <a:xfrm>
            <a:off x="7924800" y="6356350"/>
            <a:ext cx="762000" cy="365125"/>
          </a:xfrm>
          <a:prstGeom prst="rect">
            <a:avLst/>
          </a:prstGeom>
        </p:spPr>
        <p:txBody>
          <a:bodyPr vert="horz" lIns="0" tIns="0" rIns="0" bIns="0" anchor="b"/>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kumimoji="0" lang="zh-CN" altLang="en-US" strike="noStrike" noProof="1" smtClean="0"/>
              <a:t>单击此处编辑母版标题样式</a:t>
            </a:r>
            <a:endParaRPr kumimoji="0" lang="en-US" strike="noStrike" noProof="1"/>
          </a:p>
        </p:txBody>
      </p:sp>
      <p:sp>
        <p:nvSpPr>
          <p:cNvPr id="3" name="内容占位符 2"/>
          <p:cNvSpPr>
            <a:spLocks noGrp="1"/>
          </p:cNvSpPr>
          <p:nvPr>
            <p:ph idx="1"/>
          </p:nvPr>
        </p:nvSpPr>
        <p:spPr/>
        <p:txBody>
          <a:body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fontAlgn="auto"/>
            <a:r>
              <a:rPr kumimoji="0" lang="zh-CN" altLang="en-US" strike="noStrike" noProof="1" smtClean="0"/>
              <a:t>单击此处编辑母版标题样式</a:t>
            </a:r>
            <a:endParaRPr kumimoji="0" lang="en-US" strike="noStrike" noProof="1"/>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fontAlgn="auto" latinLnBrk="0" hangingPunct="1"/>
            <a:r>
              <a:rPr kumimoji="0" lang="zh-CN" altLang="en-US" strike="noStrike" noProof="1" smtClean="0"/>
              <a:t>单击此处编辑母版文本样式</a:t>
            </a:r>
            <a:endParaRPr kumimoji="0" lang="zh-CN" altLang="en-US" strike="noStrike" noProof="1" smtClean="0"/>
          </a:p>
        </p:txBody>
      </p:sp>
      <p:sp>
        <p:nvSpPr>
          <p:cNvPr id="4" name="日期占位符 3"/>
          <p:cNvSpPr>
            <a:spLocks noGrp="1"/>
          </p:cNvSpPr>
          <p:nvPr>
            <p:ph type="dt" sz="half" idx="10"/>
          </p:nvPr>
        </p:nvSpPr>
        <p:spPr>
          <a:xfrm>
            <a:off x="457200" y="6356350"/>
            <a:ext cx="2133600" cy="365125"/>
          </a:xfrm>
          <a:prstGeom prst="rect">
            <a:avLst/>
          </a:prstGeom>
        </p:spPr>
        <p:txBody>
          <a:bodyPr vert="horz" lIns="0" tIns="0" rIns="0" bIns="0" anchor="b"/>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2667000" y="6356350"/>
            <a:ext cx="3352800" cy="365125"/>
          </a:xfrm>
          <a:prstGeom prst="rect">
            <a:avLst/>
          </a:prstGeom>
        </p:spPr>
        <p:txBody>
          <a:bodyPr vert="horz" lIns="0" tIns="0" rIns="0" bIns="0" anchor="b"/>
          <a:lstStyle/>
          <a:p>
            <a:pPr fontAlgn="auto"/>
            <a:endParaRPr lang="zh-CN" altLang="en-US" strike="noStrike" noProof="1"/>
          </a:p>
        </p:txBody>
      </p:sp>
      <p:sp>
        <p:nvSpPr>
          <p:cNvPr id="6" name="灯片编号占位符 5"/>
          <p:cNvSpPr>
            <a:spLocks noGrp="1"/>
          </p:cNvSpPr>
          <p:nvPr>
            <p:ph type="sldNum" sz="quarter" idx="12"/>
          </p:nvPr>
        </p:nvSpPr>
        <p:spPr>
          <a:xfrm>
            <a:off x="7924800" y="6356350"/>
            <a:ext cx="762000" cy="365125"/>
          </a:xfrm>
          <a:prstGeom prst="rect">
            <a:avLst/>
          </a:prstGeom>
        </p:spPr>
        <p:txBody>
          <a:bodyPr vert="horz" lIns="0" tIns="0" rIns="0" bIns="0" anchor="b"/>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pPr fontAlgn="auto"/>
            <a:r>
              <a:rPr kumimoji="0" lang="zh-CN" altLang="en-US" strike="noStrike" noProof="1" smtClean="0"/>
              <a:t>单击此处编辑母版标题样式</a:t>
            </a:r>
            <a:endParaRPr kumimoji="0" lang="en-US" strike="noStrike" noProof="1"/>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5" name="日期占位符 4"/>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pPr fontAlgn="auto"/>
            <a:r>
              <a:rPr kumimoji="0" lang="zh-CN" altLang="en-US" strike="noStrike" noProof="1" smtClean="0"/>
              <a:t>单击此处编辑母版标题样式</a:t>
            </a:r>
            <a:endParaRPr kumimoji="0" lang="en-US" strike="noStrike" noProof="1"/>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fontAlgn="auto" latinLnBrk="0" hangingPunct="1"/>
            <a:r>
              <a:rPr kumimoji="0" lang="zh-CN" altLang="en-US" strike="noStrike" noProof="1" smtClean="0"/>
              <a:t>单击此处编辑母版文本样式</a:t>
            </a:r>
            <a:endParaRPr kumimoji="0" lang="zh-CN" altLang="en-US" strike="noStrike" noProof="1" smtClean="0"/>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fontAlgn="auto" latinLnBrk="0" hangingPunct="1"/>
            <a:r>
              <a:rPr kumimoji="0" lang="zh-CN" altLang="en-US" strike="noStrike" noProof="1" smtClean="0"/>
              <a:t>单击此处编辑母版文本样式</a:t>
            </a:r>
            <a:endParaRPr kumimoji="0" lang="zh-CN" altLang="en-US" strike="noStrike" noProof="1" smtClean="0"/>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7" name="日期占位符 6"/>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fontAlgn="auto"/>
            <a:r>
              <a:rPr kumimoji="0" lang="zh-CN" altLang="en-US" strike="noStrike" noProof="1" smtClean="0"/>
              <a:t>单击此处编辑母版标题样式</a:t>
            </a:r>
            <a:endParaRPr kumimoji="0" lang="en-US" strike="noStrike" noProof="1"/>
          </a:p>
        </p:txBody>
      </p:sp>
      <p:sp>
        <p:nvSpPr>
          <p:cNvPr id="3" name="日期占位符 2"/>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kumimoji="0" lang="zh-CN" altLang="en-US" strike="noStrike" noProof="1" smtClean="0"/>
              <a:t>单击此处编辑母版标题样式</a:t>
            </a:r>
            <a:endParaRPr kumimoji="0" 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5" name="日期占位符 4"/>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pPr fontAlgn="auto"/>
            <a:r>
              <a:rPr kumimoji="0" lang="zh-CN" altLang="en-US" strike="noStrike" noProof="1" smtClean="0"/>
              <a:t>单击此处编辑母版标题样式</a:t>
            </a:r>
            <a:endParaRPr kumimoji="0" lang="en-US" strike="noStrike" noProof="1"/>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fontAlgn="auto" latinLnBrk="0" hangingPunct="1"/>
            <a:r>
              <a:rPr kumimoji="0" lang="zh-CN" altLang="en-US" strike="noStrike" noProof="1" smtClean="0"/>
              <a:t>单击此处编辑母版文本样式</a:t>
            </a:r>
            <a:endParaRPr kumimoji="0" lang="zh-CN" altLang="en-US" strike="noStrike" noProof="1" smtClean="0"/>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5" name="日期占位符 4"/>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latinLnBrk="0" hangingPunct="1"/>
            <a:endParaRPr kumimoji="0" lang="en-US" strike="noStrike" noProof="1"/>
          </a:p>
        </p:txBody>
      </p:sp>
      <p:sp>
        <p:nvSpPr>
          <p:cNvPr id="12" name="直角三角形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latinLnBrk="0" hangingPunct="1"/>
            <a:endParaRPr kumimoji="0" lang="en-US" strike="noStrike" noProof="1"/>
          </a:p>
        </p:txBody>
      </p:sp>
      <p:sp>
        <p:nvSpPr>
          <p:cNvPr id="19460" name="任意多边形 9"/>
          <p:cNvSpPr/>
          <p:nvPr/>
        </p:nvSpPr>
        <p:spPr>
          <a:xfrm flipV="1">
            <a:off x="-9525" y="5816600"/>
            <a:ext cx="9163050" cy="1041400"/>
          </a:xfrm>
          <a:custGeom>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rgbClr val="0079AF">
                  <a:alpha val="45000"/>
                </a:srgbClr>
              </a:gs>
              <a:gs pos="100000">
                <a:srgbClr val="00EBF8">
                  <a:alpha val="54999"/>
                </a:srgbClr>
              </a:gs>
            </a:gsLst>
            <a:lin ang="5400000" scaled="1"/>
            <a:tileRect/>
          </a:gradFill>
          <a:ln w="9525">
            <a:noFill/>
          </a:ln>
        </p:spPr>
        <p:txBody>
          <a:bodyPr/>
          <a:p>
            <a:endParaRPr lang="zh-CN" altLang="en-US"/>
          </a:p>
        </p:txBody>
      </p:sp>
      <p:sp>
        <p:nvSpPr>
          <p:cNvPr id="19461" name="任意多边形 10"/>
          <p:cNvSpPr/>
          <p:nvPr/>
        </p:nvSpPr>
        <p:spPr>
          <a:xfrm flipV="1">
            <a:off x="4381500" y="6219825"/>
            <a:ext cx="4762500" cy="638175"/>
          </a:xfrm>
          <a:custGeom>
            <a:avLst/>
            <a:gdLst/>
            <a:ahLst/>
            <a:cxnLst>
              <a:cxn ang="0">
                <a:pos x="0" y="0"/>
              </a:cxn>
              <a:cxn ang="0">
                <a:pos x="1668" y="564"/>
              </a:cxn>
              <a:cxn ang="0">
                <a:pos x="3000" y="186"/>
              </a:cxn>
              <a:cxn ang="0">
                <a:pos x="3000" y="6"/>
              </a:cxn>
              <a:cxn ang="0">
                <a:pos x="0" y="0"/>
              </a:cxn>
            </a:cxnLst>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rgbClr val="00ADB6">
                  <a:alpha val="29999"/>
                </a:srgbClr>
              </a:gs>
              <a:gs pos="100000">
                <a:srgbClr val="009BE5">
                  <a:alpha val="45000"/>
                </a:srgbClr>
              </a:gs>
            </a:gsLst>
            <a:lin ang="5400000" scaled="1"/>
            <a:tileRect/>
          </a:gradFill>
          <a:ln w="9525">
            <a:noFill/>
          </a:ln>
        </p:spPr>
        <p:txBody>
          <a:bodyPr/>
          <a:p>
            <a:endParaRPr lang="zh-CN" alt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pPr fontAlgn="auto"/>
            <a:r>
              <a:rPr kumimoji="0" lang="zh-CN" altLang="en-US" strike="noStrike" noProof="1" smtClean="0"/>
              <a:t>单击此处编辑母版标题样式</a:t>
            </a:r>
            <a:endParaRPr kumimoji="0" lang="en-US" strike="noStrike" noProof="1"/>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fontAlgn="auto" latinLnBrk="0" hangingPunct="1"/>
            <a:r>
              <a:rPr kumimoji="0" lang="zh-CN" altLang="en-US" strike="noStrike" noProof="1" smtClean="0"/>
              <a:t>单击此处编辑母版文本样式</a:t>
            </a:r>
            <a:endParaRPr kumimoji="0" lang="zh-CN" altLang="en-US" strike="noStrike" noProof="1" smtClean="0"/>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pPr fontAlgn="auto"/>
            <a:r>
              <a:rPr kumimoji="0" lang="zh-CN" altLang="en-US" strike="noStrike" noProof="1" smtClean="0"/>
              <a:t>单击图标添加图片</a:t>
            </a:r>
            <a:endParaRPr kumimoji="0" lang="en-US" strike="noStrike" noProof="1" dirty="0"/>
          </a:p>
        </p:txBody>
      </p:sp>
      <p:sp>
        <p:nvSpPr>
          <p:cNvPr id="5" name="日期占位符 4"/>
          <p:cNvSpPr>
            <a:spLocks noGrp="1"/>
          </p:cNvSpPr>
          <p:nvPr>
            <p:ph type="dt" sz="half" idx="10"/>
          </p:nvPr>
        </p:nvSpPr>
        <p:spPr>
          <a:xfrm>
            <a:off x="457200" y="6356350"/>
            <a:ext cx="2133600" cy="365125"/>
          </a:xfrm>
          <a:prstGeom prst="rect">
            <a:avLst/>
          </a:prstGeom>
        </p:spPr>
        <p:txBody>
          <a:bodyPr vert="horz" lIns="0" tIns="0" rIns="0" bIns="0" anchor="b"/>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a:xfrm>
            <a:off x="2667000" y="6356350"/>
            <a:ext cx="3352800" cy="365125"/>
          </a:xfrm>
          <a:prstGeom prst="rect">
            <a:avLst/>
          </a:prstGeom>
        </p:spPr>
        <p:txBody>
          <a:bodyPr vert="horz" lIns="0" tIns="0" rIns="0" bIns="0" anchor="b"/>
          <a:lstStyle/>
          <a:p>
            <a:pPr fontAlgn="auto"/>
            <a:endParaRPr lang="zh-CN" altLang="en-US" strike="noStrike" noProof="1"/>
          </a:p>
        </p:txBody>
      </p:sp>
      <p:sp>
        <p:nvSpPr>
          <p:cNvPr id="7" name="灯片编号占位符 6"/>
          <p:cNvSpPr>
            <a:spLocks noGrp="1"/>
          </p:cNvSpPr>
          <p:nvPr>
            <p:ph type="sldNum" sz="quarter" idx="12"/>
          </p:nvPr>
        </p:nvSpPr>
        <p:spPr>
          <a:xfrm>
            <a:off x="8077200" y="6356350"/>
            <a:ext cx="609600" cy="365125"/>
          </a:xfrm>
          <a:prstGeom prst="rect">
            <a:avLst/>
          </a:prstGeom>
        </p:spPr>
        <p:txBody>
          <a:bodyPr vert="horz" lIns="0" tIns="0" rIns="0" bIns="0" anchor="b"/>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kumimoji="0" lang="zh-CN" altLang="en-US" strike="noStrike" noProof="1" smtClean="0"/>
              <a:t>单击此处编辑母版标题样式</a:t>
            </a:r>
            <a:endParaRPr kumimoji="0" lang="en-US" strike="noStrike" noProof="1"/>
          </a:p>
        </p:txBody>
      </p:sp>
      <p:sp>
        <p:nvSpPr>
          <p:cNvPr id="3" name="竖排文字占位符 2"/>
          <p:cNvSpPr>
            <a:spLocks noGrp="1"/>
          </p:cNvSpPr>
          <p:nvPr>
            <p:ph type="body" orient="vert" idx="1"/>
          </p:nvPr>
        </p:nvSpPr>
        <p:spPr/>
        <p:txBody>
          <a:bodyPr vert="eaVert"/>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pPr fontAlgn="auto"/>
            <a:r>
              <a:rPr kumimoji="0" lang="zh-CN" altLang="en-US" strike="noStrike" noProof="1" smtClean="0"/>
              <a:t>单击此处编辑母版标题样式</a:t>
            </a:r>
            <a:endParaRPr kumimoji="0" lang="en-US" strike="noStrike" noProof="1"/>
          </a:p>
        </p:txBody>
      </p:sp>
      <p:sp>
        <p:nvSpPr>
          <p:cNvPr id="3" name="竖排文字占位符 2"/>
          <p:cNvSpPr>
            <a:spLocks noGrp="1"/>
          </p:cNvSpPr>
          <p:nvPr>
            <p:ph type="body" orient="vert" idx="1"/>
          </p:nvPr>
        </p:nvSpPr>
        <p:spPr>
          <a:xfrm>
            <a:off x="457200" y="914401"/>
            <a:ext cx="6019800" cy="5211763"/>
          </a:xfrm>
        </p:spPr>
        <p:txBody>
          <a:bodyPr vert="eaVert"/>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4" name="日期占位符 3"/>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auto"/>
            <a:r>
              <a:rPr kumimoji="0" lang="zh-CN" altLang="en-US" strike="noStrike" noProof="1" smtClean="0"/>
              <a:t>单击此处编辑母版标题样式</a:t>
            </a:r>
            <a:endParaRPr kumimoji="0" 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fontAlgn="auto" latinLnBrk="0" hangingPunct="1"/>
            <a:r>
              <a:rPr kumimoji="0" lang="zh-CN" altLang="en-US" strike="noStrike" noProof="1" smtClean="0"/>
              <a:t>单击此处编辑母版文本样式</a:t>
            </a:r>
            <a:endParaRPr kumimoji="0"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fontAlgn="auto" latinLnBrk="0" hangingPunct="1"/>
            <a:r>
              <a:rPr kumimoji="0" lang="zh-CN" altLang="en-US" strike="noStrike" noProof="1" smtClean="0"/>
              <a:t>单击此处编辑母版文本样式</a:t>
            </a:r>
            <a:endParaRPr kumimoji="0"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7" name="日期占位符 6"/>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kumimoji="0" lang="zh-CN" altLang="en-US" strike="noStrike" noProof="1" smtClean="0"/>
              <a:t>单击此处编辑母版标题样式</a:t>
            </a:r>
            <a:endParaRPr kumimoji="0" lang="en-US" strike="noStrike" noProof="1"/>
          </a:p>
        </p:txBody>
      </p:sp>
      <p:sp>
        <p:nvSpPr>
          <p:cNvPr id="3" name="日期占位符 2"/>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pPr fontAlgn="auto"/>
            <a:r>
              <a:rPr kumimoji="0" lang="zh-CN" altLang="en-US" strike="noStrike" noProof="1" smtClean="0"/>
              <a:t>单击此处编辑母版标题样式</a:t>
            </a:r>
            <a:endParaRPr kumimoji="0" lang="en-US" strike="noStrike" noProof="1"/>
          </a:p>
        </p:txBody>
      </p:sp>
      <p:sp>
        <p:nvSpPr>
          <p:cNvPr id="5" name="日期占位符 4"/>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pPr fontAlgn="auto"/>
            <a:r>
              <a:rPr kumimoji="0" lang="zh-CN" altLang="en-US" strike="noStrike" noProof="1" smtClean="0"/>
              <a:t>单击此处编辑母版标题样式</a:t>
            </a:r>
            <a:endParaRPr kumimoji="0" lang="en-US" strike="noStrike" noProof="1"/>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r>
              <a:rPr kumimoji="0" lang="zh-CN" altLang="en-US" strike="noStrike" noProof="1" smtClean="0"/>
              <a:t>单击图标添加图片</a:t>
            </a:r>
            <a:endParaRPr kumimoji="0" lang="en-US" strike="noStrike" noProof="1"/>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fontAlgn="auto" latinLnBrk="0" hangingPunct="1"/>
            <a:r>
              <a:rPr lang="zh-CN" altLang="en-US" strike="noStrike" noProof="1" smtClean="0"/>
              <a:t>单击此处编辑母版文本样式</a:t>
            </a:r>
            <a:endParaRPr lang="zh-CN" altLang="en-US" strike="noStrike" noProof="1" smtClean="0"/>
          </a:p>
          <a:p>
            <a:pPr lvl="1" eaLnBrk="1" fontAlgn="auto" latinLnBrk="0" hangingPunct="1"/>
            <a:r>
              <a:rPr lang="zh-CN" altLang="en-US" strike="noStrike" noProof="1" smtClean="0"/>
              <a:t>第二级</a:t>
            </a:r>
            <a:endParaRPr lang="zh-CN" altLang="en-US" strike="noStrike" noProof="1" smtClean="0"/>
          </a:p>
          <a:p>
            <a:pPr lvl="2" eaLnBrk="1" fontAlgn="auto" latinLnBrk="0" hangingPunct="1"/>
            <a:r>
              <a:rPr lang="zh-CN" altLang="en-US" strike="noStrike" noProof="1" smtClean="0"/>
              <a:t>第三级</a:t>
            </a:r>
            <a:endParaRPr lang="zh-CN" altLang="en-US" strike="noStrike" noProof="1" smtClean="0"/>
          </a:p>
          <a:p>
            <a:pPr lvl="3" eaLnBrk="1" fontAlgn="auto" latinLnBrk="0" hangingPunct="1"/>
            <a:r>
              <a:rPr lang="zh-CN" altLang="en-US" strike="noStrike" noProof="1" smtClean="0"/>
              <a:t>第四级</a:t>
            </a:r>
            <a:endParaRPr lang="zh-CN" altLang="en-US" strike="noStrike" noProof="1" smtClean="0"/>
          </a:p>
          <a:p>
            <a:pPr lvl="4" eaLnBrk="1" fontAlgn="auto" latinLnBrk="0" hangingPunct="1"/>
            <a:r>
              <a:rPr lang="zh-CN" altLang="en-US" strike="noStrike" noProof="1" smtClean="0"/>
              <a:t>第五级</a:t>
            </a:r>
            <a:endParaRPr kumimoji="0" lang="en-US" strike="noStrike" noProof="1"/>
          </a:p>
        </p:txBody>
      </p:sp>
      <p:sp>
        <p:nvSpPr>
          <p:cNvPr id="5" name="日期占位符 4"/>
          <p:cNvSpPr>
            <a:spLocks noGrp="1"/>
          </p:cNvSpPr>
          <p:nvPr>
            <p:ph type="dt" sz="half" idx="10"/>
          </p:nvPr>
        </p:nvSpPr>
        <p:spPr/>
        <p:txBody>
          <a:bodyPr/>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p:pic>
        <p:nvPicPr>
          <p:cNvPr id="1026" name="图片 7"/>
          <p:cNvPicPr>
            <a:picLocks noChangeAspect="1"/>
          </p:cNvPicPr>
          <p:nvPr/>
        </p:nvPicPr>
        <p:blipFill>
          <a:blip r:embed="rId12">
            <a:lum bright="12000" contrast="40000"/>
          </a:blip>
          <a:stretch>
            <a:fillRect/>
          </a:stretch>
        </p:blipFill>
        <p:spPr>
          <a:xfrm>
            <a:off x="6667500" y="4914900"/>
            <a:ext cx="2476500" cy="1943100"/>
          </a:xfrm>
          <a:prstGeom prst="rect">
            <a:avLst/>
          </a:prstGeom>
          <a:noFill/>
          <a:ln w="9525">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fontAlgn="auto" latinLnBrk="0" hangingPunct="1"/>
            <a:endParaRPr kumimoji="0" lang="zh-CN" altLang="en-US" strike="noStrike" noProof="1"/>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fontAlgn="auto" latinLnBrk="0" hangingPunct="1"/>
            <a:endParaRPr kumimoji="0" lang="zh-CN" altLang="en-US" strike="noStrike" noProof="1"/>
          </a:p>
        </p:txBody>
      </p:sp>
      <p:pic>
        <p:nvPicPr>
          <p:cNvPr id="1029" name="图片 8"/>
          <p:cNvPicPr>
            <a:picLocks noChangeAspect="1"/>
          </p:cNvPicPr>
          <p:nvPr/>
        </p:nvPicPr>
        <p:blipFill>
          <a:blip r:embed="rId13">
            <a:lum bright="34998" contrast="40000"/>
          </a:blip>
          <a:stretch>
            <a:fillRect/>
          </a:stretch>
        </p:blipFill>
        <p:spPr>
          <a:xfrm>
            <a:off x="0" y="6419850"/>
            <a:ext cx="9144000" cy="438150"/>
          </a:xfrm>
          <a:prstGeom prst="rect">
            <a:avLst/>
          </a:prstGeom>
          <a:noFill/>
          <a:ln w="9525">
            <a:noFill/>
          </a:ln>
        </p:spPr>
      </p:pic>
      <p:sp>
        <p:nvSpPr>
          <p:cNvPr id="1030" name="标题占位符 1"/>
          <p:cNvSpPr>
            <a:spLocks noGrp="1"/>
          </p:cNvSpPr>
          <p:nvPr>
            <p:ph type="title"/>
          </p:nvPr>
        </p:nvSpPr>
        <p:spPr>
          <a:xfrm>
            <a:off x="457200" y="274638"/>
            <a:ext cx="8229600" cy="1143000"/>
          </a:xfrm>
          <a:prstGeom prst="rect">
            <a:avLst/>
          </a:prstGeom>
          <a:noFill/>
          <a:ln w="9525">
            <a:noFill/>
          </a:ln>
        </p:spPr>
        <p:txBody>
          <a:bodyPr vert="horz" anchor="ctr"/>
          <a:p>
            <a:pPr lvl="0"/>
            <a:r>
              <a:rPr lang="zh-CN" altLang="en-US"/>
              <a:t>单击此处编辑母版标题样式</a:t>
            </a:r>
            <a:endParaRPr lang="en-US" altLang="zh-CN"/>
          </a:p>
        </p:txBody>
      </p:sp>
      <p:sp>
        <p:nvSpPr>
          <p:cNvPr id="1031" name="文本占位符 2"/>
          <p:cNvSpPr>
            <a:spLocks noGrp="1"/>
          </p:cNvSpPr>
          <p:nvPr>
            <p:ph type="body"/>
          </p:nvPr>
        </p:nvSpPr>
        <p:spPr>
          <a:xfrm>
            <a:off x="457200" y="1600200"/>
            <a:ext cx="8229600" cy="4525963"/>
          </a:xfrm>
          <a:prstGeom prst="rect">
            <a:avLst/>
          </a:prstGeom>
          <a:noFill/>
          <a:ln w="9525">
            <a:noFill/>
          </a:ln>
        </p:spPr>
        <p:txBody>
          <a:bodyPr vert="horz"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en-US" altLang="zh-CN"/>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050" name="标题占位符 1"/>
          <p:cNvSpPr>
            <a:spLocks noGrp="1"/>
          </p:cNvSpPr>
          <p:nvPr>
            <p:ph type="title"/>
          </p:nvPr>
        </p:nvSpPr>
        <p:spPr>
          <a:xfrm>
            <a:off x="457200" y="274638"/>
            <a:ext cx="8229600" cy="1143000"/>
          </a:xfrm>
          <a:prstGeom prst="rect">
            <a:avLst/>
          </a:prstGeom>
          <a:noFill/>
          <a:ln w="9525">
            <a:noFill/>
          </a:ln>
        </p:spPr>
        <p:txBody>
          <a:bodyPr vert="horz" lIns="91440" tIns="45720" rIns="91440" bIns="45720" anchor="ctr"/>
          <a:p>
            <a:pPr lvl="0"/>
            <a:r>
              <a:rPr lang="zh-CN" altLang="en-US"/>
              <a:t>单击此处编辑母版标题样式</a:t>
            </a:r>
            <a:endParaRPr lang="zh-CN" altLang="en-US"/>
          </a:p>
        </p:txBody>
      </p:sp>
      <p:sp>
        <p:nvSpPr>
          <p:cNvPr id="2051" name="文本占位符 2"/>
          <p:cNvSpPr>
            <a:spLocks noGrp="1"/>
          </p:cNvSpPr>
          <p:nvPr>
            <p:ph type="body"/>
          </p:nvPr>
        </p:nvSpPr>
        <p:spPr>
          <a:xfrm>
            <a:off x="457200" y="1600200"/>
            <a:ext cx="8229600" cy="4525963"/>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p:sp>
        <p:nvSpPr>
          <p:cNvPr id="7" name="矩形 6"/>
          <p:cNvSpPr/>
          <p:nvPr/>
        </p:nvSpPr>
        <p:spPr>
          <a:xfrm>
            <a:off x="0" y="6678613"/>
            <a:ext cx="9144000" cy="179388"/>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latinLnBrk="0" hangingPunct="1"/>
            <a:endParaRPr kumimoji="0" lang="zh-CN" altLang="en-US" strike="noStrike" noProof="1"/>
          </a:p>
        </p:txBody>
      </p:sp>
      <p:sp>
        <p:nvSpPr>
          <p:cNvPr id="3075" name="标题占位符 1"/>
          <p:cNvSpPr>
            <a:spLocks noGrp="1"/>
          </p:cNvSpPr>
          <p:nvPr>
            <p:ph type="title"/>
          </p:nvPr>
        </p:nvSpPr>
        <p:spPr>
          <a:xfrm>
            <a:off x="457200" y="274638"/>
            <a:ext cx="8229600" cy="1143000"/>
          </a:xfrm>
          <a:prstGeom prst="rect">
            <a:avLst/>
          </a:prstGeom>
          <a:noFill/>
          <a:ln w="9525">
            <a:noFill/>
          </a:ln>
        </p:spPr>
        <p:txBody>
          <a:bodyPr vert="horz" anchor="ctr"/>
          <a:p>
            <a:pPr lvl="0"/>
            <a:r>
              <a:rPr lang="zh-CN" altLang="en-US"/>
              <a:t>单击此处编辑母版标题样式</a:t>
            </a:r>
            <a:endParaRPr lang="en-US" altLang="zh-CN"/>
          </a:p>
        </p:txBody>
      </p:sp>
      <p:sp>
        <p:nvSpPr>
          <p:cNvPr id="3076" name="文本占位符 2"/>
          <p:cNvSpPr>
            <a:spLocks noGrp="1"/>
          </p:cNvSpPr>
          <p:nvPr>
            <p:ph type="body"/>
          </p:nvPr>
        </p:nvSpPr>
        <p:spPr>
          <a:xfrm>
            <a:off x="457200" y="1600200"/>
            <a:ext cx="8229600" cy="4686300"/>
          </a:xfrm>
          <a:prstGeom prst="rect">
            <a:avLst/>
          </a:prstGeom>
          <a:noFill/>
          <a:ln w="9525">
            <a:noFill/>
          </a:ln>
        </p:spPr>
        <p:txBody>
          <a:bodyPr vert="horz"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en-US" altLang="zh-CN"/>
          </a:p>
        </p:txBody>
      </p:sp>
      <p:sp>
        <p:nvSpPr>
          <p:cNvPr id="4" name="日期占位符 3"/>
          <p:cNvSpPr>
            <a:spLocks noGrp="1"/>
          </p:cNvSpPr>
          <p:nvPr>
            <p:ph type="dt" sz="half" idx="2"/>
          </p:nvPr>
        </p:nvSpPr>
        <p:spPr>
          <a:xfrm>
            <a:off x="76200" y="6400800"/>
            <a:ext cx="3200400" cy="284163"/>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5334000" y="6400800"/>
            <a:ext cx="3733800" cy="284163"/>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4114800" y="6400800"/>
            <a:ext cx="914400" cy="284163"/>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latinLnBrk="0" hangingPunct="1"/>
            <a:endParaRPr kumimoji="0" lang="zh-CN" altLang="en-US" strike="noStrike" noProof="1"/>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p:sp>
        <p:nvSpPr>
          <p:cNvPr id="4098" name="任意多边形 6"/>
          <p:cNvSpPr/>
          <p:nvPr/>
        </p:nvSpPr>
        <p:spPr>
          <a:xfrm>
            <a:off x="-9525" y="-7937"/>
            <a:ext cx="9163050" cy="1041400"/>
          </a:xfrm>
          <a:custGeom>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rgbClr val="0079AF">
                  <a:alpha val="45000"/>
                </a:srgbClr>
              </a:gs>
              <a:gs pos="100000">
                <a:srgbClr val="00EBF8">
                  <a:alpha val="54999"/>
                </a:srgbClr>
              </a:gs>
            </a:gsLst>
            <a:lin ang="5400000" scaled="1"/>
            <a:tileRect/>
          </a:gradFill>
          <a:ln w="9525">
            <a:noFill/>
          </a:ln>
        </p:spPr>
        <p:txBody>
          <a:bodyPr/>
          <a:p>
            <a:endParaRPr lang="zh-CN" altLang="en-US"/>
          </a:p>
        </p:txBody>
      </p:sp>
      <p:sp>
        <p:nvSpPr>
          <p:cNvPr id="4099" name="任意多边形 7"/>
          <p:cNvSpPr/>
          <p:nvPr/>
        </p:nvSpPr>
        <p:spPr>
          <a:xfrm>
            <a:off x="4381500" y="-7937"/>
            <a:ext cx="4762500" cy="638175"/>
          </a:xfrm>
          <a:custGeom>
            <a:avLst/>
            <a:gdLst/>
            <a:ahLst/>
            <a:cxnLst>
              <a:cxn ang="0">
                <a:pos x="0" y="0"/>
              </a:cxn>
              <a:cxn ang="0">
                <a:pos x="1668" y="564"/>
              </a:cxn>
              <a:cxn ang="0">
                <a:pos x="3000" y="186"/>
              </a:cxn>
              <a:cxn ang="0">
                <a:pos x="3000" y="6"/>
              </a:cxn>
              <a:cxn ang="0">
                <a:pos x="0" y="0"/>
              </a:cxn>
            </a:cxnLst>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rgbClr val="00ADB6">
                  <a:alpha val="29999"/>
                </a:srgbClr>
              </a:gs>
              <a:gs pos="100000">
                <a:srgbClr val="009BE5">
                  <a:alpha val="45000"/>
                </a:srgbClr>
              </a:gs>
            </a:gsLst>
            <a:lin ang="5400000" scaled="1"/>
            <a:tileRect/>
          </a:gradFill>
          <a:ln w="9525">
            <a:noFill/>
          </a:ln>
        </p:spPr>
        <p:txBody>
          <a:bodyPr/>
          <a:p>
            <a:endParaRPr lang="zh-CN" altLang="en-US"/>
          </a:p>
        </p:txBody>
      </p:sp>
      <p:sp>
        <p:nvSpPr>
          <p:cNvPr id="4100" name="标题占位符 8"/>
          <p:cNvSpPr>
            <a:spLocks noGrp="1"/>
          </p:cNvSpPr>
          <p:nvPr>
            <p:ph type="title"/>
          </p:nvPr>
        </p:nvSpPr>
        <p:spPr>
          <a:xfrm>
            <a:off x="457200" y="704850"/>
            <a:ext cx="8229600" cy="1143000"/>
          </a:xfrm>
          <a:prstGeom prst="rect">
            <a:avLst/>
          </a:prstGeom>
          <a:noFill/>
          <a:ln w="9525">
            <a:noFill/>
          </a:ln>
        </p:spPr>
        <p:txBody>
          <a:bodyPr vert="horz" lIns="0" rIns="0" bIns="0" anchor="b"/>
          <a:p>
            <a:pPr lvl="0"/>
            <a:r>
              <a:rPr lang="zh-CN" altLang="en-US"/>
              <a:t>单击此处编辑母版标题样式</a:t>
            </a:r>
            <a:endParaRPr lang="en-US" altLang="zh-CN"/>
          </a:p>
        </p:txBody>
      </p:sp>
      <p:sp>
        <p:nvSpPr>
          <p:cNvPr id="4101" name="文本占位符 29"/>
          <p:cNvSpPr>
            <a:spLocks noGrp="1"/>
          </p:cNvSpPr>
          <p:nvPr>
            <p:ph type="body"/>
          </p:nvPr>
        </p:nvSpPr>
        <p:spPr>
          <a:xfrm>
            <a:off x="457200" y="1935163"/>
            <a:ext cx="8229600" cy="4389437"/>
          </a:xfrm>
          <a:prstGeom prst="rect">
            <a:avLst/>
          </a:prstGeom>
          <a:noFill/>
          <a:ln w="9525">
            <a:noFill/>
          </a:ln>
        </p:spPr>
        <p:txBody>
          <a:bodyPr vert="horz" anchor="t"/>
          <a:p>
            <a:pPr lvl="0"/>
            <a:r>
              <a:rPr lang="zh-CN" altLang="en-US"/>
              <a:t>单击此处编辑母版文本样式</a:t>
            </a:r>
            <a:endParaRPr lang="zh-CN" altLang="en-US"/>
          </a:p>
          <a:p>
            <a:pPr lvl="1" indent="-246380"/>
            <a:r>
              <a:rPr lang="zh-CN" altLang="en-US"/>
              <a:t>第二级</a:t>
            </a:r>
            <a:endParaRPr lang="zh-CN" altLang="en-US"/>
          </a:p>
          <a:p>
            <a:pPr lvl="2" indent="-247650"/>
            <a:r>
              <a:rPr lang="zh-CN" altLang="en-US"/>
              <a:t>第三级</a:t>
            </a:r>
            <a:endParaRPr lang="zh-CN" altLang="en-US"/>
          </a:p>
          <a:p>
            <a:pPr lvl="3" indent="-210820"/>
            <a:r>
              <a:rPr lang="zh-CN" altLang="en-US"/>
              <a:t>第四级</a:t>
            </a:r>
            <a:endParaRPr lang="zh-CN" altLang="en-US"/>
          </a:p>
          <a:p>
            <a:pPr lvl="4" indent="-210185"/>
            <a:r>
              <a:rPr lang="zh-CN" altLang="en-US"/>
              <a:t>第五级</a:t>
            </a:r>
            <a:endParaRPr lang="en-US" altLang="zh-CN"/>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fld id="{530820CF-B880-4189-942D-D702A7CBA730}" type="datetimeFigureOut">
              <a:rPr lang="zh-CN" altLang="en-US" strike="noStrike" noProof="1" smtClean="0">
                <a:latin typeface="+mn-lt"/>
                <a:ea typeface="+mn-ea"/>
                <a:cs typeface="+mn-cs"/>
              </a:rPr>
            </a:fld>
            <a:endParaRPr lang="zh-CN" altLang="en-US" strike="noStrike" noProof="1"/>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endParaRPr lang="zh-CN" altLang="en-US" strike="noStrike" noProof="1"/>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fld id="{0C913308-F349-4B6D-A68A-DD1791B4A57B}" type="slidenum">
              <a:rPr lang="zh-CN" altLang="en-US" strike="noStrike" noProof="1" smtClean="0">
                <a:latin typeface="+mn-lt"/>
                <a:ea typeface="+mn-ea"/>
                <a:cs typeface="+mn-cs"/>
              </a:rPr>
            </a:fld>
            <a:endParaRPr lang="zh-CN" altLang="en-US" strike="noStrike" noProof="1"/>
          </a:p>
        </p:txBody>
      </p:sp>
      <p:grpSp>
        <p:nvGrpSpPr>
          <p:cNvPr id="2" name="组合 1"/>
          <p:cNvGrpSpPr/>
          <p:nvPr/>
        </p:nvGrpSpPr>
        <p:grpSpPr>
          <a:xfrm>
            <a:off x="-19017" y="202406"/>
            <a:ext cx="9180548" cy="649224"/>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endParaRPr kumimoji="0" lang="en-US" strike="noStrike" noProof="1"/>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endParaRPr kumimoji="0" lang="en-US" strike="noStrike" noProof="1"/>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15.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9.jpe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355600" y="1252220"/>
            <a:ext cx="8715375" cy="3288030"/>
          </a:xfrm>
        </p:spPr>
        <p:txBody>
          <a:bodyPr tIns="0" rIns="18288" bIns="0" anchor="b">
            <a:normAutofit fontScale="90000"/>
            <a:scene3d>
              <a:camera prst="orthographicFront"/>
              <a:lightRig rig="freezing" dir="t">
                <a:rot lat="0" lon="0" rev="5640000"/>
              </a:lightRig>
            </a:scene3d>
            <a:sp3d prstMaterial="flat">
              <a:bevelT w="38100" h="38100"/>
              <a:contourClr>
                <a:schemeClr val="tx2"/>
              </a:contourClr>
            </a:sp3d>
          </a:bodyPr>
          <a:lstStyle/>
          <a:p>
            <a:pPr marL="0" marR="0" indent="0" algn="ctr" defTabSz="914400" rtl="0" fontAlgn="auto">
              <a:lnSpc>
                <a:spcPct val="150000"/>
              </a:lnSpc>
              <a:spcBef>
                <a:spcPct val="0"/>
              </a:spcBef>
              <a:spcAft>
                <a:spcPct val="0"/>
              </a:spcAft>
              <a:buClrTx/>
              <a:buSzTx/>
              <a:buFontTx/>
              <a:buNone/>
            </a:pPr>
            <a:br>
              <a:rPr lang="zh-CN" altLang="en-US" sz="6000" dirty="0" smtClean="0">
                <a:solidFill>
                  <a:schemeClr val="tx1"/>
                </a:solidFill>
                <a:latin typeface="+mj-ea"/>
                <a:sym typeface="+mn-ea"/>
              </a:rPr>
            </a:br>
            <a:br>
              <a:rPr lang="zh-CN" altLang="en-US" sz="6000" dirty="0" smtClean="0">
                <a:solidFill>
                  <a:schemeClr val="tx1"/>
                </a:solidFill>
                <a:latin typeface="+mj-ea"/>
                <a:sym typeface="+mn-ea"/>
              </a:rPr>
            </a:br>
            <a:br>
              <a:rPr lang="zh-CN" altLang="en-US" sz="6000" dirty="0" smtClean="0">
                <a:solidFill>
                  <a:schemeClr val="tx1"/>
                </a:solidFill>
                <a:latin typeface="+mj-ea"/>
                <a:sym typeface="+mn-ea"/>
              </a:rPr>
            </a:br>
            <a:br>
              <a:rPr lang="zh-CN" altLang="en-US" sz="6000" dirty="0" smtClean="0">
                <a:solidFill>
                  <a:schemeClr val="tx1"/>
                </a:solidFill>
                <a:latin typeface="+mj-ea"/>
                <a:sym typeface="+mn-ea"/>
              </a:rPr>
            </a:br>
            <a:br>
              <a:rPr lang="zh-CN" altLang="en-US" sz="6000" dirty="0" smtClean="0">
                <a:solidFill>
                  <a:schemeClr val="tx1"/>
                </a:solidFill>
                <a:latin typeface="+mj-ea"/>
                <a:sym typeface="+mn-ea"/>
              </a:rPr>
            </a:br>
            <a:r>
              <a:rPr lang="en-US" altLang="zh-CN" sz="5300" dirty="0" smtClean="0">
                <a:solidFill>
                  <a:schemeClr val="tx1"/>
                </a:solidFill>
                <a:latin typeface="+mj-ea"/>
                <a:sym typeface="+mn-ea"/>
              </a:rPr>
              <a:t>2020</a:t>
            </a:r>
            <a:r>
              <a:rPr lang="zh-CN" altLang="en-US" sz="5300" dirty="0" smtClean="0">
                <a:solidFill>
                  <a:schemeClr val="tx1"/>
                </a:solidFill>
                <a:latin typeface="+mj-ea"/>
                <a:sym typeface="+mn-ea"/>
              </a:rPr>
              <a:t>年开学季学生资助政策宣讲</a:t>
            </a:r>
            <a:r>
              <a:rPr lang="en-US" altLang="zh-CN" sz="5300" dirty="0" smtClean="0">
                <a:solidFill>
                  <a:schemeClr val="tx1"/>
                </a:solidFill>
                <a:latin typeface="+mj-ea"/>
                <a:sym typeface="+mn-ea"/>
              </a:rPr>
              <a:t>“</a:t>
            </a:r>
            <a:r>
              <a:rPr lang="zh-CN" altLang="en-US" sz="5300" dirty="0" smtClean="0">
                <a:solidFill>
                  <a:schemeClr val="tx1"/>
                </a:solidFill>
                <a:latin typeface="+mj-ea"/>
                <a:sym typeface="+mn-ea"/>
              </a:rPr>
              <a:t>两节课</a:t>
            </a:r>
            <a:r>
              <a:rPr lang="en-US" altLang="zh-CN" sz="5300" dirty="0" smtClean="0">
                <a:solidFill>
                  <a:schemeClr val="tx1"/>
                </a:solidFill>
                <a:latin typeface="+mj-ea"/>
                <a:sym typeface="+mn-ea"/>
              </a:rPr>
              <a:t>”</a:t>
            </a:r>
            <a:r>
              <a:rPr lang="zh-CN" altLang="en-US" sz="5300" dirty="0" smtClean="0">
                <a:solidFill>
                  <a:schemeClr val="tx1"/>
                </a:solidFill>
                <a:latin typeface="+mj-ea"/>
                <a:sym typeface="+mn-ea"/>
              </a:rPr>
              <a:t>主题班会</a:t>
            </a:r>
            <a:endParaRPr kumimoji="0" lang="zh-CN" altLang="en-US" sz="5300" b="1" i="0" u="none" strike="noStrike" kern="1200" cap="none" spc="0" normalizeH="0" baseline="0" noProof="1" dirty="0" smtClean="0">
              <a:ln>
                <a:noFill/>
              </a:ln>
              <a:solidFill>
                <a:schemeClr val="tx1"/>
              </a:solidFill>
              <a:effectLst>
                <a:outerShdw blurRad="38100" dist="25400" dir="5400000" algn="tl" rotWithShape="0">
                  <a:srgbClr val="000000">
                    <a:alpha val="43000"/>
                  </a:srgbClr>
                </a:outerShdw>
              </a:effectLst>
              <a:latin typeface="+mj-ea"/>
              <a:ea typeface="+mj-ea"/>
              <a:cs typeface="+mj-cs"/>
              <a:sym typeface="+mn-ea"/>
            </a:endParaRPr>
          </a:p>
        </p:txBody>
      </p:sp>
      <p:sp>
        <p:nvSpPr>
          <p:cNvPr id="20482" name="副标题 2"/>
          <p:cNvSpPr>
            <a:spLocks noGrp="1"/>
          </p:cNvSpPr>
          <p:nvPr>
            <p:ph type="subTitle" idx="1"/>
          </p:nvPr>
        </p:nvSpPr>
        <p:spPr>
          <a:xfrm>
            <a:off x="1631950" y="5311775"/>
            <a:ext cx="6400800" cy="1752600"/>
          </a:xfrm>
        </p:spPr>
        <p:txBody>
          <a:bodyPr vert="horz" lIns="0" rIns="18288" anchor="t"/>
          <a:p>
            <a:pPr marR="0" algn="ctr">
              <a:buClr>
                <a:srgbClr val="0BD0D9"/>
              </a:buClr>
              <a:buSzPct val="95000"/>
            </a:pPr>
            <a:r>
              <a:rPr kumimoji="0" lang="zh-CN" b="1" kern="1200" dirty="0">
                <a:latin typeface="仿宋" panose="02010609060101010101" charset="-122"/>
                <a:ea typeface="仿宋" panose="02010609060101010101" charset="-122"/>
                <a:cs typeface="+mn-cs"/>
              </a:rPr>
              <a:t>羲和书院</a:t>
            </a:r>
            <a:endParaRPr kumimoji="0" lang="zh-CN" b="1" kern="1200" dirty="0">
              <a:latin typeface="仿宋" panose="02010609060101010101" charset="-122"/>
              <a:ea typeface="仿宋" panose="02010609060101010101" charset="-122"/>
              <a:cs typeface="+mn-cs"/>
            </a:endParaRPr>
          </a:p>
          <a:p>
            <a:pPr marR="0" algn="ctr">
              <a:buClr>
                <a:srgbClr val="0BD0D9"/>
              </a:buClr>
              <a:buSzPct val="95000"/>
            </a:pPr>
            <a:r>
              <a:rPr kumimoji="0" lang="en-US" altLang="zh-CN" b="1" kern="1200" dirty="0">
                <a:latin typeface="仿宋" panose="02010609060101010101" charset="-122"/>
                <a:ea typeface="仿宋" panose="02010609060101010101" charset="-122"/>
                <a:cs typeface="+mn-cs"/>
              </a:rPr>
              <a:t>2020</a:t>
            </a:r>
            <a:r>
              <a:rPr kumimoji="0" lang="zh-CN" altLang="en-US" b="1" kern="1200" dirty="0">
                <a:latin typeface="仿宋" panose="02010609060101010101" charset="-122"/>
                <a:ea typeface="仿宋" panose="02010609060101010101" charset="-122"/>
                <a:cs typeface="+mn-cs"/>
              </a:rPr>
              <a:t>年</a:t>
            </a:r>
            <a:r>
              <a:rPr kumimoji="0" lang="en-US" altLang="zh-CN" b="1" kern="1200" dirty="0">
                <a:latin typeface="仿宋" panose="02010609060101010101" charset="-122"/>
                <a:ea typeface="仿宋" panose="02010609060101010101" charset="-122"/>
                <a:cs typeface="+mn-cs"/>
              </a:rPr>
              <a:t>9</a:t>
            </a:r>
            <a:r>
              <a:rPr kumimoji="0" lang="zh-CN" altLang="en-US" b="1" kern="1200" dirty="0">
                <a:latin typeface="仿宋" panose="02010609060101010101" charset="-122"/>
                <a:ea typeface="仿宋" panose="02010609060101010101" charset="-122"/>
                <a:cs typeface="+mn-cs"/>
              </a:rPr>
              <a:t>月</a:t>
            </a:r>
            <a:r>
              <a:rPr kumimoji="0" lang="en-US" altLang="zh-CN" b="1" kern="1200" dirty="0">
                <a:latin typeface="仿宋" panose="02010609060101010101" charset="-122"/>
                <a:ea typeface="仿宋" panose="02010609060101010101" charset="-122"/>
                <a:cs typeface="+mn-cs"/>
              </a:rPr>
              <a:t>25</a:t>
            </a:r>
            <a:r>
              <a:rPr kumimoji="0" lang="zh-CN" altLang="en-US" b="1" kern="1200" dirty="0">
                <a:latin typeface="仿宋" panose="02010609060101010101" charset="-122"/>
                <a:ea typeface="仿宋" panose="02010609060101010101" charset="-122"/>
                <a:cs typeface="+mn-cs"/>
              </a:rPr>
              <a:t>日</a:t>
            </a:r>
            <a:endParaRPr kumimoji="0" lang="zh-CN" altLang="en-US" b="1" kern="1200" dirty="0">
              <a:latin typeface="仿宋" panose="02010609060101010101" charset="-122"/>
              <a:ea typeface="仿宋" panose="02010609060101010101"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p:cNvSpPr>
          <p:nvPr>
            <p:ph type="title"/>
          </p:nvPr>
        </p:nvSpPr>
        <p:spPr/>
        <p:txBody>
          <a:bodyPr vert="horz" lIns="0" rIns="0" bIns="0" anchor="b"/>
          <a:p>
            <a:r>
              <a:rPr lang="zh-CN" altLang="en-US" b="1" dirty="0"/>
              <a:t>五、综合测评与校内奖学金</a:t>
            </a:r>
            <a:endParaRPr lang="zh-CN" altLang="en-US" b="1" dirty="0"/>
          </a:p>
        </p:txBody>
      </p:sp>
      <p:sp>
        <p:nvSpPr>
          <p:cNvPr id="3" name="内容占位符 2"/>
          <p:cNvSpPr>
            <a:spLocks noGrp="1"/>
          </p:cNvSpPr>
          <p:nvPr>
            <p:ph idx="1"/>
          </p:nvPr>
        </p:nvSpPr>
        <p:spPr>
          <a:xfrm>
            <a:off x="457200" y="1935163"/>
            <a:ext cx="8229600" cy="4389438"/>
          </a:xfrm>
        </p:spPr>
        <p:txBody>
          <a:bodyPr>
            <a:normAutofit/>
          </a:bodyPr>
          <a:lstStyle/>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r>
              <a:rPr kumimoji="0" lang="zh-CN" altLang="en-US" sz="2600" b="0" i="0" u="none" strike="noStrike" kern="1200" cap="none" spc="0" normalizeH="0" baseline="0" noProof="1" dirty="0" smtClean="0">
                <a:solidFill>
                  <a:schemeClr val="tx1"/>
                </a:solidFill>
                <a:latin typeface="+mn-lt"/>
                <a:ea typeface="+mn-ea"/>
                <a:cs typeface="+mn-cs"/>
              </a:rPr>
              <a:t>（一）综合测评</a:t>
            </a:r>
            <a:endParaRPr kumimoji="0" lang="en-US" altLang="zh-CN" sz="2600" b="0" i="0" u="none" strike="noStrike" kern="1200" cap="none" spc="0" normalizeH="0" baseline="0" noProof="1" dirty="0" smtClean="0">
              <a:solidFill>
                <a:schemeClr val="tx1"/>
              </a:solidFill>
              <a:latin typeface="+mn-lt"/>
              <a:ea typeface="+mn-ea"/>
              <a:cs typeface="+mn-cs"/>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1.</a:t>
            </a:r>
            <a:r>
              <a:rPr kumimoji="0" lang="zh-CN" altLang="en-US" sz="2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政策依据</a:t>
            </a: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：政策依据是</a:t>
            </a:r>
            <a:r>
              <a:rPr kumimoji="0" 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新乡医学院三全学院学生综合测评实施细则</a:t>
            </a:r>
            <a:r>
              <a:rPr kumimoji="0" 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endParaRPr kumimoji="0" 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defRPr/>
            </a:pPr>
            <a:r>
              <a:rPr kumimoji="0" 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2.</a:t>
            </a:r>
            <a:r>
              <a:rPr kumimoji="0" lang="zh-CN" altLang="en-US" sz="2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组织机构</a:t>
            </a: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：各书院成立综合测评及校内奖学金评审工作领导小组全面组织本书院综合测评和校内学生奖学金工作；各班级成立综合测评及优秀学生奖学金评审小组。</a:t>
            </a:r>
            <a:endParaRPr kumimoji="0" 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ct val="100000"/>
              </a:lnSpc>
              <a:spcBef>
                <a:spcPct val="20000"/>
              </a:spcBef>
              <a:spcAft>
                <a:spcPct val="0"/>
              </a:spcAft>
              <a:buClr>
                <a:schemeClr val="accent3"/>
              </a:buClr>
              <a:buSzPct val="95000"/>
              <a:buFont typeface="Wingdings 2"/>
              <a:buNone/>
              <a:defRPr/>
            </a:pPr>
            <a:endPar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463675"/>
            <a:ext cx="8229600" cy="4937125"/>
          </a:xfrm>
        </p:spPr>
        <p:txBody>
          <a:bodyPr>
            <a:normAutofit lnSpcReduction="20000"/>
          </a:bodyPr>
          <a:lstStyle/>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r>
              <a:rPr kumimoji="0" lang="zh-CN" alt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（二）校内优秀学生奖学金</a:t>
            </a:r>
            <a:endParaRPr kumimoji="0" lang="en-US" altLang="zh-CN"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en-US" altLang="zh-CN"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1.</a:t>
            </a:r>
            <a:r>
              <a:rPr kumimoji="0" lang="zh-CN" altLang="en-US" sz="24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评选依据</a:t>
            </a:r>
            <a:r>
              <a:rPr kumimoji="0" lang="zh-CN" alt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 </a:t>
            </a:r>
            <a:endPar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 《</a:t>
            </a:r>
            <a:r>
              <a:rPr kumimoji="0" lang="zh-CN" alt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新乡医学院三全学院学生综合奖学金管理及发放办法</a:t>
            </a:r>
            <a:r>
              <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24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新乡医学院三全学院驼人励志奖学金管理办法（修订）</a:t>
            </a:r>
            <a:r>
              <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a:t>
            </a:r>
            <a:r>
              <a:rPr kumimoji="0" lang="zh-CN" altLang="en-US" sz="24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sym typeface="+mn-ea"/>
              </a:rPr>
              <a:t>新乡医学院三全学院美康励志奖学金管理办法</a:t>
            </a:r>
            <a:r>
              <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a:t>
            </a:r>
            <a:r>
              <a:rPr kumimoji="0" lang="zh-CN" alt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a:t>
            </a:r>
            <a:r>
              <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a:t>
            </a:r>
            <a:r>
              <a:rPr kumimoji="0" lang="zh-CN" altLang="en-US" sz="24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sym typeface="+mn-ea"/>
              </a:rPr>
              <a:t>新乡医学院三全学院翔宇奖学金管理办法</a:t>
            </a:r>
            <a:r>
              <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a:t>
            </a:r>
            <a:endParaRPr kumimoji="0" lang="en-US" altLang="zh-CN"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en-US" altLang="zh-CN"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2.</a:t>
            </a:r>
            <a:r>
              <a:rPr kumimoji="0" lang="zh-CN" altLang="en-US" sz="24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校内奖学金</a:t>
            </a:r>
            <a:r>
              <a:rPr kumimoji="0" lang="zh-CN" altLang="en-US" sz="24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等次、标准、评选比例及评选条件</a:t>
            </a:r>
            <a:endParaRPr kumimoji="0" lang="en-US" altLang="zh-CN" sz="24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24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   </a:t>
            </a:r>
            <a:r>
              <a:rPr kumimoji="0" lang="zh-CN" alt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奖学金等级</a:t>
            </a:r>
            <a:r>
              <a:rPr kumimoji="0" lang="zh-CN" alt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            金额           所占比例</a:t>
            </a:r>
            <a:endParaRPr kumimoji="0" lang="zh-CN" alt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一等综合奖学金        </a:t>
            </a:r>
            <a:r>
              <a:rPr kumimoji="0" lang="en-US" altLang="zh-CN"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1500</a:t>
            </a:r>
            <a:r>
              <a:rPr kumimoji="0" lang="zh-CN" alt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元             </a:t>
            </a:r>
            <a:r>
              <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2%</a:t>
            </a:r>
            <a:endPar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二等综合奖学金        </a:t>
            </a:r>
            <a:r>
              <a:rPr kumimoji="0" lang="en-US" altLang="zh-CN"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1000</a:t>
            </a:r>
            <a:r>
              <a:rPr kumimoji="0" lang="zh-CN" alt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元             </a:t>
            </a:r>
            <a:r>
              <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5%</a:t>
            </a:r>
            <a:endPar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三等综合奖学金         </a:t>
            </a:r>
            <a:r>
              <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600</a:t>
            </a:r>
            <a:r>
              <a:rPr kumimoji="0" lang="zh-CN" alt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元             </a:t>
            </a:r>
            <a:r>
              <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8%</a:t>
            </a:r>
            <a:endPar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24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endParaRPr kumimoji="0" lang="zh-CN" altLang="en-US" sz="2600" b="0" i="0" u="none" strike="noStrike" kern="1200" cap="none" spc="0" normalizeH="0" baseline="0" noProof="1" dirty="0" smtClean="0">
              <a:solidFill>
                <a:schemeClr val="tx1"/>
              </a:solidFill>
              <a:latin typeface="+mn-lt"/>
              <a:ea typeface="+mn-ea"/>
              <a:cs typeface="+mn-cs"/>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endParaRPr kumimoji="0" lang="zh-CN" altLang="en-US" sz="2600" b="0" i="0" u="none" strike="noStrike" kern="1200" cap="none" spc="0" normalizeH="0" baseline="0" noProof="1" dirty="0">
              <a:solidFill>
                <a:schemeClr val="tx1"/>
              </a:solidFill>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331913"/>
            <a:ext cx="8426450" cy="5133975"/>
          </a:xfrm>
        </p:spPr>
        <p:txBody>
          <a:bodyPr>
            <a:normAutofit fontScale="90000" lnSpcReduction="20000"/>
          </a:bodyPr>
          <a:lstStyle/>
          <a:p>
            <a:pPr marL="0" marR="0" indent="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3.</a:t>
            </a:r>
            <a:r>
              <a:rPr kumimoji="0" lang="zh-CN" altLang="en-US" sz="18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驼人奖学金等次、标准、评选比例及评选条件</a:t>
            </a:r>
            <a:endParaRPr kumimoji="0" lang="en-US" altLang="zh-CN" sz="18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18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   </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奖学金等级</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            金额           人数</a:t>
            </a:r>
            <a:endPar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   一等奖学金           </a:t>
            </a:r>
            <a:r>
              <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10000</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元           </a:t>
            </a:r>
            <a:r>
              <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2</a:t>
            </a:r>
            <a:endPar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   二等奖学金            </a:t>
            </a:r>
            <a:r>
              <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5000</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元           </a:t>
            </a:r>
            <a:r>
              <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6</a:t>
            </a:r>
            <a:endPar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   三等奖学金            </a:t>
            </a:r>
            <a:r>
              <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2500</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元           </a:t>
            </a:r>
            <a:r>
              <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20</a:t>
            </a:r>
            <a:endPar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参评学年:在校全日制普通本、专科学生中五年制第三学年、四年制第二学年、三年制第一学年。</a:t>
            </a:r>
            <a:endPar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ct val="100000"/>
              </a:lnSpc>
              <a:spcBef>
                <a:spcPct val="20000"/>
              </a:spcBef>
              <a:spcAft>
                <a:spcPct val="0"/>
              </a:spcAft>
              <a:buClr>
                <a:schemeClr val="accent3"/>
              </a:buClr>
              <a:buSzPct val="95000"/>
              <a:buFont typeface="Wingdings 2"/>
              <a:buNone/>
            </a:pPr>
            <a:endPar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endParaRPr>
          </a:p>
          <a:p>
            <a:pPr marL="0" marR="0" indent="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4.</a:t>
            </a:r>
            <a:r>
              <a:rPr kumimoji="0" lang="zh-CN" altLang="en-US" sz="18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sym typeface="+mn-ea"/>
              </a:rPr>
              <a:t>美康励志奖学金等次、标准、评选比例及评选条件</a:t>
            </a:r>
            <a:endParaRPr kumimoji="0" lang="en-US" altLang="zh-CN" sz="18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18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sym typeface="+mn-ea"/>
              </a:rPr>
              <a:t>   </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奖学金等级            金额           人数</a:t>
            </a:r>
            <a:endPar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   一等奖学金            </a:t>
            </a:r>
            <a:r>
              <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2000</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元           </a:t>
            </a:r>
            <a:r>
              <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2</a:t>
            </a:r>
            <a:endPar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   二等奖学金            </a:t>
            </a:r>
            <a:r>
              <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1500</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元           </a:t>
            </a:r>
            <a:r>
              <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4</a:t>
            </a:r>
            <a:endPar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endParaRPr>
          </a:p>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   三等奖学金            </a:t>
            </a:r>
            <a:r>
              <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1000</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元          </a:t>
            </a:r>
            <a:r>
              <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10</a:t>
            </a:r>
            <a:endPar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endParaRPr>
          </a:p>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参评学年:在校全日制医学检验专业，普通本科四年制第三学年学生。</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（目前只涉及德馨书院）</a:t>
            </a:r>
            <a:endPar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endParaRPr>
          </a:p>
          <a:p>
            <a:pPr marL="0" marR="0" indent="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5.</a:t>
            </a:r>
            <a:r>
              <a:rPr kumimoji="0" lang="zh-CN" altLang="en-US" sz="18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sym typeface="+mn-ea"/>
              </a:rPr>
              <a:t>翔宇奖学金等次、标准、评选比例及评选条件</a:t>
            </a:r>
            <a:endParaRPr kumimoji="0" lang="en-US" altLang="zh-CN" sz="18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18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sym typeface="+mn-ea"/>
              </a:rPr>
              <a:t>   </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奖学金等级            金额           人数</a:t>
            </a:r>
            <a:endPar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   一等奖学金            </a:t>
            </a:r>
            <a:r>
              <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2000</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元           </a:t>
            </a:r>
            <a:r>
              <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1</a:t>
            </a:r>
            <a:endPar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   二等奖学金            </a:t>
            </a:r>
            <a:r>
              <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1000</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元           </a:t>
            </a:r>
            <a:r>
              <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3</a:t>
            </a:r>
            <a:endPar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endParaRPr>
          </a:p>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   三等奖学金             </a:t>
            </a:r>
            <a:r>
              <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500</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元           </a:t>
            </a:r>
            <a:r>
              <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6</a:t>
            </a:r>
            <a:endPar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endParaRPr>
          </a:p>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参评学年:</a:t>
            </a:r>
            <a:r>
              <a:rPr kumimoji="0"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rPr>
              <a:t>当届“翔宇班”全体学员。</a:t>
            </a:r>
            <a:endParaRPr kumimoji="0"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sym typeface="+mn-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nvPr>
        </p:nvSpPr>
        <p:spPr/>
        <p:txBody>
          <a:bodyPr vert="horz" lIns="0" rIns="0" bIns="0" anchor="b"/>
          <a:p>
            <a:r>
              <a:rPr lang="zh-CN" altLang="en-US" b="1" dirty="0"/>
              <a:t>综合测评与校内奖学金</a:t>
            </a:r>
            <a:endParaRPr lang="zh-CN" altLang="en-US" dirty="0"/>
          </a:p>
        </p:txBody>
      </p:sp>
      <p:sp>
        <p:nvSpPr>
          <p:cNvPr id="32770" name="内容占位符 2"/>
          <p:cNvSpPr>
            <a:spLocks noGrp="1"/>
          </p:cNvSpPr>
          <p:nvPr>
            <p:ph idx="1"/>
          </p:nvPr>
        </p:nvSpPr>
        <p:spPr>
          <a:xfrm>
            <a:off x="642938" y="1571625"/>
            <a:ext cx="8229600" cy="4525963"/>
          </a:xfrm>
        </p:spPr>
        <p:txBody>
          <a:bodyPr vert="horz" anchor="t"/>
          <a:p>
            <a:pPr>
              <a:lnSpc>
                <a:spcPct val="80000"/>
              </a:lnSpc>
            </a:pPr>
            <a:endParaRPr lang="en-US" altLang="zh-CN" sz="2400" dirty="0"/>
          </a:p>
          <a:p>
            <a:pPr>
              <a:lnSpc>
                <a:spcPct val="80000"/>
              </a:lnSpc>
            </a:pPr>
            <a:endParaRPr lang="en-US" altLang="zh-CN" sz="2400" dirty="0"/>
          </a:p>
          <a:p>
            <a:pPr>
              <a:lnSpc>
                <a:spcPct val="80000"/>
              </a:lnSpc>
              <a:buNone/>
            </a:pPr>
            <a:r>
              <a:rPr lang="en-US" altLang="zh-CN" sz="2400" dirty="0">
                <a:latin typeface="仿宋" panose="02010609060101010101" charset="-122"/>
                <a:ea typeface="仿宋" panose="02010609060101010101" charset="-122"/>
              </a:rPr>
              <a:t>6.</a:t>
            </a:r>
            <a:r>
              <a:rPr lang="zh-CN" altLang="en-US" sz="2400" dirty="0">
                <a:solidFill>
                  <a:srgbClr val="FF0000"/>
                </a:solidFill>
                <a:latin typeface="仿宋" panose="02010609060101010101" charset="-122"/>
                <a:ea typeface="仿宋" panose="02010609060101010101" charset="-122"/>
              </a:rPr>
              <a:t>评选程序</a:t>
            </a:r>
            <a:r>
              <a:rPr lang="zh-CN" altLang="en-US" sz="2400" dirty="0">
                <a:latin typeface="仿宋" panose="02010609060101010101" charset="-122"/>
                <a:ea typeface="仿宋" panose="02010609060101010101" charset="-122"/>
              </a:rPr>
              <a:t>：</a:t>
            </a:r>
            <a:endParaRPr lang="en-US" altLang="zh-CN" sz="2400" dirty="0">
              <a:latin typeface="仿宋" panose="02010609060101010101" charset="-122"/>
              <a:ea typeface="仿宋" panose="02010609060101010101" charset="-122"/>
            </a:endParaRPr>
          </a:p>
          <a:p>
            <a:pPr>
              <a:lnSpc>
                <a:spcPct val="80000"/>
              </a:lnSpc>
              <a:buNone/>
            </a:pPr>
            <a:r>
              <a:rPr lang="en-US" altLang="zh-CN" sz="2400" dirty="0">
                <a:latin typeface="仿宋" panose="02010609060101010101" charset="-122"/>
                <a:ea typeface="仿宋" panose="02010609060101010101" charset="-122"/>
              </a:rPr>
              <a:t>      </a:t>
            </a:r>
            <a:r>
              <a:rPr lang="zh-CN" altLang="en-US" sz="2400" dirty="0">
                <a:latin typeface="仿宋" panose="02010609060101010101" charset="-122"/>
                <a:ea typeface="仿宋" panose="02010609060101010101" charset="-122"/>
              </a:rPr>
              <a:t>各院和学院对综合测评及获奖学生进行审查公示，</a:t>
            </a:r>
            <a:r>
              <a:rPr lang="zh-CN" altLang="en-US" sz="2400" dirty="0">
                <a:solidFill>
                  <a:srgbClr val="FF0000"/>
                </a:solidFill>
                <a:latin typeface="仿宋" panose="02010609060101010101" charset="-122"/>
                <a:ea typeface="仿宋" panose="02010609060101010101" charset="-122"/>
              </a:rPr>
              <a:t>（班级公示期为</a:t>
            </a:r>
            <a:r>
              <a:rPr lang="en-US" altLang="zh-CN" sz="2400" dirty="0">
                <a:solidFill>
                  <a:srgbClr val="FF0000"/>
                </a:solidFill>
                <a:latin typeface="仿宋" panose="02010609060101010101" charset="-122"/>
                <a:ea typeface="仿宋" panose="02010609060101010101" charset="-122"/>
              </a:rPr>
              <a:t>3</a:t>
            </a:r>
            <a:r>
              <a:rPr lang="zh-CN" altLang="en-US" sz="2400" dirty="0">
                <a:solidFill>
                  <a:srgbClr val="FF0000"/>
                </a:solidFill>
                <a:latin typeface="仿宋" panose="02010609060101010101" charset="-122"/>
                <a:ea typeface="仿宋" panose="02010609060101010101" charset="-122"/>
              </a:rPr>
              <a:t>个天，书院公示期为</a:t>
            </a:r>
            <a:r>
              <a:rPr lang="en-US" altLang="zh-CN" sz="2400" dirty="0">
                <a:solidFill>
                  <a:srgbClr val="FF0000"/>
                </a:solidFill>
                <a:latin typeface="仿宋" panose="02010609060101010101" charset="-122"/>
                <a:ea typeface="仿宋" panose="02010609060101010101" charset="-122"/>
              </a:rPr>
              <a:t>5</a:t>
            </a:r>
            <a:r>
              <a:rPr lang="zh-CN" altLang="en-US" sz="2400" dirty="0">
                <a:solidFill>
                  <a:srgbClr val="FF0000"/>
                </a:solidFill>
                <a:latin typeface="仿宋" panose="02010609060101010101" charset="-122"/>
                <a:ea typeface="仿宋" panose="02010609060101010101" charset="-122"/>
              </a:rPr>
              <a:t>天，学校公示期为</a:t>
            </a:r>
            <a:r>
              <a:rPr lang="en-US" altLang="zh-CN" sz="2400" dirty="0">
                <a:solidFill>
                  <a:srgbClr val="FF0000"/>
                </a:solidFill>
                <a:latin typeface="仿宋" panose="02010609060101010101" charset="-122"/>
                <a:ea typeface="仿宋" panose="02010609060101010101" charset="-122"/>
              </a:rPr>
              <a:t>5</a:t>
            </a:r>
            <a:r>
              <a:rPr lang="zh-CN" altLang="en-US" sz="2400" dirty="0">
                <a:solidFill>
                  <a:srgbClr val="FF0000"/>
                </a:solidFill>
                <a:latin typeface="仿宋" panose="02010609060101010101" charset="-122"/>
                <a:ea typeface="仿宋" panose="02010609060101010101" charset="-122"/>
              </a:rPr>
              <a:t>天）</a:t>
            </a:r>
            <a:r>
              <a:rPr lang="zh-CN" altLang="en-US" sz="2400" dirty="0">
                <a:latin typeface="仿宋" panose="02010609060101010101" charset="-122"/>
                <a:ea typeface="仿宋" panose="02010609060101010101" charset="-122"/>
              </a:rPr>
              <a:t>。学务部审核公示后报学校批准后发放奖金。获奖学生填写登记表，学校颁发荣誉证书。</a:t>
            </a:r>
            <a:endParaRPr lang="en-US" altLang="zh-CN" sz="2400" dirty="0">
              <a:latin typeface="仿宋" panose="02010609060101010101" charset="-122"/>
              <a:ea typeface="仿宋" panose="02010609060101010101" charset="-122"/>
            </a:endParaRPr>
          </a:p>
          <a:p>
            <a:pPr>
              <a:lnSpc>
                <a:spcPct val="80000"/>
              </a:lnSpc>
              <a:buNone/>
            </a:pPr>
            <a:r>
              <a:rPr lang="en-US" altLang="zh-CN" sz="2400" dirty="0">
                <a:latin typeface="仿宋" panose="02010609060101010101" charset="-122"/>
                <a:ea typeface="仿宋" panose="02010609060101010101" charset="-122"/>
              </a:rPr>
              <a:t>7.</a:t>
            </a:r>
            <a:r>
              <a:rPr lang="zh-CN" altLang="en-US" sz="2400" dirty="0">
                <a:solidFill>
                  <a:srgbClr val="FF0000"/>
                </a:solidFill>
                <a:latin typeface="仿宋" panose="02010609060101010101" charset="-122"/>
                <a:ea typeface="仿宋" panose="02010609060101010101" charset="-122"/>
              </a:rPr>
              <a:t> 注意事项</a:t>
            </a:r>
            <a:r>
              <a:rPr lang="zh-CN" altLang="en-US" sz="2400" dirty="0">
                <a:latin typeface="仿宋" panose="02010609060101010101" charset="-122"/>
                <a:ea typeface="仿宋" panose="02010609060101010101" charset="-122"/>
              </a:rPr>
              <a:t>：</a:t>
            </a:r>
            <a:endParaRPr lang="en-US" altLang="zh-CN" sz="2400" dirty="0">
              <a:latin typeface="仿宋" panose="02010609060101010101" charset="-122"/>
              <a:ea typeface="仿宋" panose="02010609060101010101" charset="-122"/>
            </a:endParaRPr>
          </a:p>
          <a:p>
            <a:pPr>
              <a:lnSpc>
                <a:spcPct val="80000"/>
              </a:lnSpc>
              <a:buNone/>
            </a:pPr>
            <a:r>
              <a:rPr lang="en-US" altLang="zh-CN" sz="2400" dirty="0">
                <a:latin typeface="仿宋" panose="02010609060101010101" charset="-122"/>
                <a:ea typeface="仿宋" panose="02010609060101010101" charset="-122"/>
              </a:rPr>
              <a:t>     </a:t>
            </a:r>
            <a:r>
              <a:rPr lang="zh-CN" altLang="en-US" sz="2400" dirty="0">
                <a:latin typeface="仿宋" panose="02010609060101010101" charset="-122"/>
                <a:ea typeface="仿宋" panose="02010609060101010101" charset="-122"/>
              </a:rPr>
              <a:t>①发现弄虚作假者，即刻取消资格，或取消荣誉收回奖金，取消名额不予增补。</a:t>
            </a:r>
            <a:endParaRPr lang="en-US" altLang="zh-CN" sz="2400" dirty="0">
              <a:latin typeface="仿宋" panose="02010609060101010101" charset="-122"/>
              <a:ea typeface="仿宋" panose="02010609060101010101" charset="-122"/>
            </a:endParaRPr>
          </a:p>
          <a:p>
            <a:pPr>
              <a:lnSpc>
                <a:spcPct val="80000"/>
              </a:lnSpc>
              <a:buNone/>
            </a:pPr>
            <a:r>
              <a:rPr lang="en-US" altLang="zh-CN" sz="2400" dirty="0">
                <a:latin typeface="仿宋" panose="02010609060101010101" charset="-122"/>
                <a:ea typeface="仿宋" panose="02010609060101010101" charset="-122"/>
              </a:rPr>
              <a:t>     </a:t>
            </a:r>
            <a:r>
              <a:rPr lang="zh-CN" altLang="en-US" sz="2400" dirty="0">
                <a:latin typeface="仿宋" panose="02010609060101010101" charset="-122"/>
                <a:ea typeface="仿宋" panose="02010609060101010101" charset="-122"/>
              </a:rPr>
              <a:t>②所有获奖学生学年内</a:t>
            </a:r>
            <a:r>
              <a:rPr lang="zh-CN" altLang="en-US" sz="2400" dirty="0">
                <a:solidFill>
                  <a:srgbClr val="FF0000"/>
                </a:solidFill>
                <a:latin typeface="仿宋" panose="02010609060101010101" charset="-122"/>
                <a:ea typeface="仿宋" panose="02010609060101010101" charset="-122"/>
              </a:rPr>
              <a:t>无挂科、无违纪</a:t>
            </a:r>
            <a:r>
              <a:rPr lang="zh-CN" altLang="en-US" sz="2400" dirty="0">
                <a:latin typeface="仿宋" panose="02010609060101010101" charset="-122"/>
                <a:ea typeface="仿宋" panose="02010609060101010101" charset="-122"/>
              </a:rPr>
              <a:t>。</a:t>
            </a:r>
            <a:endParaRPr lang="zh-CN" altLang="en-US" sz="2400" dirty="0">
              <a:latin typeface="仿宋" panose="02010609060101010101" charset="-122"/>
              <a:ea typeface="仿宋" panose="02010609060101010101" charset="-122"/>
            </a:endParaRPr>
          </a:p>
          <a:p>
            <a:pPr>
              <a:lnSpc>
                <a:spcPct val="80000"/>
              </a:lnSpc>
              <a:buNone/>
            </a:pPr>
            <a:endParaRPr lang="zh-CN" altLang="en-US" sz="2400" dirty="0">
              <a:latin typeface="Calibri" panose="020F0502020204030204" charset="0"/>
              <a:ea typeface="仿宋"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title"/>
          </p:nvPr>
        </p:nvSpPr>
        <p:spPr>
          <a:xfrm>
            <a:off x="457200" y="144463"/>
            <a:ext cx="8229600" cy="1143000"/>
          </a:xfrm>
        </p:spPr>
        <p:txBody>
          <a:bodyPr vert="horz" lIns="0" rIns="0" bIns="0" anchor="b"/>
          <a:p>
            <a:r>
              <a:rPr lang="zh-CN" altLang="en-US" b="1" dirty="0"/>
              <a:t>综合测评与校内奖学金</a:t>
            </a:r>
            <a:endParaRPr lang="zh-CN" altLang="en-US" dirty="0"/>
          </a:p>
        </p:txBody>
      </p:sp>
      <p:sp>
        <p:nvSpPr>
          <p:cNvPr id="33794" name="内容占位符 2"/>
          <p:cNvSpPr>
            <a:spLocks noGrp="1"/>
          </p:cNvSpPr>
          <p:nvPr>
            <p:ph idx="1"/>
          </p:nvPr>
        </p:nvSpPr>
        <p:spPr>
          <a:xfrm>
            <a:off x="566738" y="1484313"/>
            <a:ext cx="8229600" cy="4525962"/>
          </a:xfrm>
        </p:spPr>
        <p:txBody>
          <a:bodyPr vert="horz" anchor="t"/>
          <a:p>
            <a:pPr marL="0" indent="0">
              <a:lnSpc>
                <a:spcPct val="80000"/>
              </a:lnSpc>
              <a:buNone/>
            </a:pPr>
            <a:r>
              <a:rPr lang="en-US" altLang="zh-CN" sz="2400" dirty="0">
                <a:latin typeface="Calibri" panose="020F0502020204030204" charset="0"/>
                <a:ea typeface="仿宋" panose="02010609060101010101" charset="-122"/>
              </a:rPr>
              <a:t>8.</a:t>
            </a:r>
            <a:r>
              <a:rPr lang="zh-CN" altLang="en-US" sz="2400" dirty="0">
                <a:latin typeface="Calibri" panose="020F0502020204030204" charset="0"/>
                <a:ea typeface="仿宋" panose="02010609060101010101" charset="-122"/>
              </a:rPr>
              <a:t>学院会在评奖时开启学工系统奖学金申请通道，学生需要登录学工系统填报申请，首先由辅导员审核、其次书院审核、最后学院审核。</a:t>
            </a:r>
            <a:endParaRPr lang="zh-CN" altLang="en-US" sz="2400" dirty="0">
              <a:latin typeface="Calibri" panose="020F0502020204030204" charset="0"/>
              <a:ea typeface="仿宋" panose="02010609060101010101" charset="-122"/>
            </a:endParaRPr>
          </a:p>
        </p:txBody>
      </p:sp>
      <p:pic>
        <p:nvPicPr>
          <p:cNvPr id="33795" name="图片 3"/>
          <p:cNvPicPr>
            <a:picLocks noChangeAspect="1"/>
          </p:cNvPicPr>
          <p:nvPr/>
        </p:nvPicPr>
        <p:blipFill>
          <a:blip r:embed="rId1"/>
          <a:stretch>
            <a:fillRect/>
          </a:stretch>
        </p:blipFill>
        <p:spPr>
          <a:xfrm>
            <a:off x="709613" y="2620963"/>
            <a:ext cx="7726362" cy="3779837"/>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593090"/>
            <a:ext cx="8503920" cy="1143000"/>
          </a:xfrm>
        </p:spPr>
        <p:txBody>
          <a:bodyP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en-US" sz="5000" b="1" i="0" u="none" strike="noStrike" kern="1200" cap="none" spc="0" normalizeH="0" baseline="0" noProof="1" dirty="0" smtClean="0">
                <a:ln>
                  <a:noFill/>
                </a:ln>
                <a:solidFill>
                  <a:schemeClr val="tx2"/>
                </a:solidFill>
                <a:effectLst/>
                <a:latin typeface="+mj-lt"/>
                <a:ea typeface="+mj-ea"/>
                <a:cs typeface="+mj-cs"/>
              </a:rPr>
              <a:t>六、</a:t>
            </a:r>
            <a:r>
              <a:rPr kumimoji="0" lang="zh-CN" altLang="en-US" sz="4900" b="1" i="0" u="none" strike="noStrike" kern="1200" cap="none" spc="0" normalizeH="0" baseline="0" noProof="1" dirty="0" smtClean="0">
                <a:ln>
                  <a:noFill/>
                </a:ln>
                <a:solidFill>
                  <a:schemeClr val="tx2"/>
                </a:solidFill>
                <a:effectLst/>
                <a:latin typeface="+mj-lt"/>
                <a:ea typeface="+mj-ea"/>
                <a:cs typeface="+mj-cs"/>
              </a:rPr>
              <a:t>国家奖学金与国家励志奖学金</a:t>
            </a:r>
            <a:endParaRPr kumimoji="0" lang="zh-CN" altLang="en-US" sz="4900" b="1" i="0" u="none" strike="noStrike" kern="1200" cap="none" spc="0" normalizeH="0" baseline="0" noProof="1" dirty="0" smtClean="0">
              <a:ln>
                <a:noFill/>
              </a:ln>
              <a:solidFill>
                <a:schemeClr val="tx2"/>
              </a:solidFill>
              <a:effectLst/>
              <a:latin typeface="+mj-lt"/>
              <a:ea typeface="+mj-ea"/>
              <a:cs typeface="+mj-cs"/>
            </a:endParaRPr>
          </a:p>
        </p:txBody>
      </p:sp>
      <p:sp>
        <p:nvSpPr>
          <p:cNvPr id="3" name="内容占位符 2"/>
          <p:cNvSpPr>
            <a:spLocks noGrp="1"/>
          </p:cNvSpPr>
          <p:nvPr>
            <p:ph idx="1"/>
          </p:nvPr>
        </p:nvSpPr>
        <p:spPr>
          <a:xfrm>
            <a:off x="457200" y="1935163"/>
            <a:ext cx="8229600" cy="4389438"/>
          </a:xfrm>
        </p:spPr>
        <p:txBody>
          <a:bodyPr>
            <a:normAutofit fontScale="70000" lnSpcReduction="20000"/>
          </a:bodyPr>
          <a:lstStyle/>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r>
              <a:rPr kumimoji="0" lang="en-US" altLang="zh-CN" sz="2600" b="1"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1.</a:t>
            </a:r>
            <a:r>
              <a:rPr kumimoji="0" lang="zh-CN" altLang="en-US" sz="2600" b="1"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评选依据</a:t>
            </a: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endParaRPr kumimoji="0" lang="en-US" altLang="zh-CN"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en-US" altLang="zh-CN"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     《</a:t>
            </a: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新乡医学院三全学院国家奖学金、国家励志奖学金、国家助学金评定办法（修订）</a:t>
            </a:r>
            <a:r>
              <a:rPr kumimoji="0" lang="en-US" altLang="zh-CN"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endParaRPr kumimoji="0" lang="en-US" altLang="zh-CN"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r>
              <a:rPr kumimoji="0" lang="en-US" altLang="zh-CN" sz="2600" b="1"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2.</a:t>
            </a:r>
            <a:r>
              <a:rPr kumimoji="0" lang="zh-CN" altLang="en-US" sz="2600" b="1"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关键条件</a:t>
            </a: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endParaRPr kumimoji="0" lang="en-US" altLang="zh-CN"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（一）</a:t>
            </a:r>
            <a:r>
              <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申请国家奖学金的评审条件</a:t>
            </a:r>
            <a:endPar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      为</a:t>
            </a:r>
            <a:r>
              <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我校在校二年级以上（含二年级），学年内无（专业教育、通识教育）考试（必修）、考查（基本素养）课成绩不及格现象；在校期间学习成绩优异；获得社会实践学分并获得社会实践奖励（含团体奖）；积极开展创新创业实践，参加学校相关活动并获得奖励或发布相关文章；综合素质评价成绩和考试（必修）课平均成绩均在评价班级排名前</a:t>
            </a:r>
            <a:r>
              <a:rPr kumimoji="0" lang="en-US" altLang="zh-CN"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10%</a:t>
            </a:r>
            <a:endParaRPr kumimoji="0" lang="en-US" altLang="zh-CN"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（二）</a:t>
            </a:r>
            <a:r>
              <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申请国家励志奖学金的评审条件</a:t>
            </a:r>
            <a:endPar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  （</a:t>
            </a:r>
            <a:r>
              <a:rPr kumimoji="0" lang="en-US" altLang="zh-CN"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1</a:t>
            </a:r>
            <a:r>
              <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）申请者必须为当年经学校认定的家庭经济困难学生生活俭朴，不铺张浪费；</a:t>
            </a:r>
            <a:endPar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  （</a:t>
            </a:r>
            <a:r>
              <a:rPr kumimoji="0" lang="en-US" altLang="zh-CN"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2</a:t>
            </a:r>
            <a:r>
              <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）为我校在校二年级以上（含二年级），学年内无（专业教育、通识教育）考试（必修）、考查（基本素养）课成绩不及格现象；</a:t>
            </a:r>
            <a:endPar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  （</a:t>
            </a:r>
            <a:r>
              <a:rPr kumimoji="0" lang="en-US" altLang="zh-CN"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3</a:t>
            </a:r>
            <a:r>
              <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）综合素质评价成绩和考试（必修）课平均成绩均在评价班级排名前</a:t>
            </a:r>
            <a:r>
              <a:rPr kumimoji="0" lang="en-US" altLang="zh-CN"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25%</a:t>
            </a:r>
            <a:r>
              <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a:t>
            </a:r>
            <a:endPar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ct val="100000"/>
              </a:lnSpc>
              <a:spcBef>
                <a:spcPct val="20000"/>
              </a:spcBef>
              <a:spcAft>
                <a:spcPct val="0"/>
              </a:spcAft>
              <a:buClr>
                <a:schemeClr val="accent3"/>
              </a:buClr>
              <a:buSzPct val="95000"/>
              <a:buFont typeface="Wingdings 2"/>
              <a:buNone/>
            </a:pPr>
            <a:endPar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endPar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en-US" sz="5000" b="1" i="0" u="none" strike="noStrike" kern="1200" cap="none" spc="0" normalizeH="0" baseline="0" noProof="1" dirty="0" smtClean="0">
                <a:ln>
                  <a:noFill/>
                </a:ln>
                <a:solidFill>
                  <a:schemeClr val="tx2"/>
                </a:solidFill>
                <a:effectLst/>
                <a:latin typeface="+mj-lt"/>
                <a:ea typeface="+mj-ea"/>
                <a:cs typeface="+mj-cs"/>
              </a:rPr>
              <a:t>国家奖学金与国家励志奖学金</a:t>
            </a:r>
            <a:endParaRPr kumimoji="0" lang="zh-CN" altLang="en-US" sz="5000" b="1" i="0" u="none" strike="noStrike" kern="1200" cap="none" spc="0" normalizeH="0" baseline="0" noProof="1" dirty="0">
              <a:ln>
                <a:noFill/>
              </a:ln>
              <a:solidFill>
                <a:schemeClr val="tx2"/>
              </a:solidFill>
              <a:effectLst/>
              <a:latin typeface="+mj-lt"/>
              <a:ea typeface="+mj-ea"/>
              <a:cs typeface="+mj-cs"/>
            </a:endParaRPr>
          </a:p>
        </p:txBody>
      </p:sp>
      <p:sp>
        <p:nvSpPr>
          <p:cNvPr id="3" name="内容占位符 2"/>
          <p:cNvSpPr>
            <a:spLocks noGrp="1"/>
          </p:cNvSpPr>
          <p:nvPr>
            <p:ph idx="1"/>
          </p:nvPr>
        </p:nvSpPr>
        <p:spPr>
          <a:xfrm>
            <a:off x="457200" y="2143125"/>
            <a:ext cx="8229600" cy="4389438"/>
          </a:xfrm>
        </p:spPr>
        <p:txBody>
          <a:bodyPr>
            <a:normAutofit lnSpcReduction="20000"/>
          </a:bodyPr>
          <a:lstStyle/>
          <a:p>
            <a:pPr marL="0" marR="0" indent="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en-US" altLang="zh-CN" sz="2600" b="1" i="0" u="none" strike="noStrike" kern="1200" cap="none" spc="0" normalizeH="0" baseline="0" noProof="1" dirty="0" smtClean="0">
                <a:solidFill>
                  <a:srgbClr val="FF0000"/>
                </a:solidFill>
                <a:latin typeface="黑体" panose="02010609060101010101" pitchFamily="49" charset="-122"/>
                <a:ea typeface="+mn-ea"/>
                <a:cs typeface="+mn-cs"/>
              </a:rPr>
              <a:t>3.</a:t>
            </a:r>
            <a:r>
              <a:rPr kumimoji="0" lang="zh-CN" altLang="en-US" sz="2600" b="1" i="0" u="none" strike="noStrike" kern="1200" cap="none" spc="0" normalizeH="0" baseline="0" noProof="1" dirty="0" smtClean="0">
                <a:solidFill>
                  <a:srgbClr val="FF0000"/>
                </a:solidFill>
                <a:latin typeface="黑体" panose="02010609060101010101" pitchFamily="49" charset="-122"/>
                <a:ea typeface="+mn-ea"/>
                <a:cs typeface="+mn-cs"/>
              </a:rPr>
              <a:t>发放标准</a:t>
            </a:r>
            <a:endParaRPr kumimoji="0" lang="en-US" altLang="zh-CN" sz="2600" b="1" i="0" u="none" strike="noStrike" kern="1200" cap="none" spc="0" normalizeH="0" baseline="0" noProof="1" dirty="0" smtClean="0">
              <a:solidFill>
                <a:srgbClr val="FF0000"/>
              </a:solidFill>
              <a:latin typeface="黑体" panose="02010609060101010101" pitchFamily="49" charset="-122"/>
              <a:ea typeface="+mn-ea"/>
              <a:cs typeface="+mn-cs"/>
            </a:endParaRPr>
          </a:p>
          <a:p>
            <a:pPr marL="0" marR="0" indent="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2600" b="1" i="0" u="none" strike="noStrike" kern="1200" cap="none" spc="0" normalizeH="0" baseline="0" noProof="1" dirty="0" smtClean="0">
                <a:solidFill>
                  <a:srgbClr val="FF0000"/>
                </a:solidFill>
                <a:latin typeface="黑体" panose="02010609060101010101" pitchFamily="49" charset="-122"/>
                <a:ea typeface="+mn-ea"/>
                <a:cs typeface="+mn-cs"/>
              </a:rPr>
              <a:t>    国家</a:t>
            </a:r>
            <a:r>
              <a:rPr kumimoji="0" lang="zh-CN" altLang="en-US" sz="2600" b="1" i="0" u="none" strike="noStrike" kern="1200" cap="none" spc="0" normalizeH="0" baseline="0" noProof="1" dirty="0">
                <a:solidFill>
                  <a:srgbClr val="FF0000"/>
                </a:solidFill>
                <a:latin typeface="黑体" panose="02010609060101010101" pitchFamily="49" charset="-122"/>
                <a:ea typeface="+mn-ea"/>
                <a:cs typeface="+mn-cs"/>
              </a:rPr>
              <a:t>奖学金标准为每人每年</a:t>
            </a:r>
            <a:r>
              <a:rPr kumimoji="0" lang="en-US" altLang="zh-CN" sz="2600" b="1" i="0" u="none" strike="noStrike" kern="1200" cap="none" spc="0" normalizeH="0" baseline="0" noProof="1" dirty="0">
                <a:solidFill>
                  <a:srgbClr val="FF0000"/>
                </a:solidFill>
                <a:latin typeface="黑体" panose="02010609060101010101" pitchFamily="49" charset="-122"/>
                <a:ea typeface="+mn-ea"/>
                <a:cs typeface="+mn-cs"/>
              </a:rPr>
              <a:t>8000</a:t>
            </a:r>
            <a:r>
              <a:rPr kumimoji="0" lang="zh-CN" altLang="en-US" sz="2600" b="1" i="0" u="none" strike="noStrike" kern="1200" cap="none" spc="0" normalizeH="0" baseline="0" noProof="1" dirty="0">
                <a:solidFill>
                  <a:srgbClr val="FF0000"/>
                </a:solidFill>
                <a:latin typeface="黑体" panose="02010609060101010101" pitchFamily="49" charset="-122"/>
                <a:ea typeface="+mn-ea"/>
                <a:cs typeface="+mn-cs"/>
              </a:rPr>
              <a:t>元；国家励志奖学金标准为每人每年</a:t>
            </a:r>
            <a:r>
              <a:rPr kumimoji="0" lang="en-US" altLang="zh-CN" sz="2600" b="1" i="0" u="none" strike="noStrike" kern="1200" cap="none" spc="0" normalizeH="0" baseline="0" noProof="1" dirty="0">
                <a:solidFill>
                  <a:srgbClr val="FF0000"/>
                </a:solidFill>
                <a:latin typeface="黑体" panose="02010609060101010101" pitchFamily="49" charset="-122"/>
                <a:ea typeface="+mn-ea"/>
                <a:cs typeface="+mn-cs"/>
              </a:rPr>
              <a:t>5000</a:t>
            </a:r>
            <a:r>
              <a:rPr kumimoji="0" lang="zh-CN" altLang="en-US" sz="2600" b="1" i="0" u="none" strike="noStrike" kern="1200" cap="none" spc="0" normalizeH="0" baseline="0" noProof="1" dirty="0">
                <a:solidFill>
                  <a:srgbClr val="FF0000"/>
                </a:solidFill>
                <a:latin typeface="黑体" panose="02010609060101010101" pitchFamily="49" charset="-122"/>
                <a:ea typeface="+mn-ea"/>
                <a:cs typeface="+mn-cs"/>
              </a:rPr>
              <a:t>元，</a:t>
            </a:r>
            <a:r>
              <a:rPr kumimoji="0" lang="zh-CN" altLang="en-US" sz="2600" b="1" i="0" u="none" strike="noStrike" kern="1200" cap="none" spc="0" normalizeH="0" baseline="0" noProof="1" dirty="0">
                <a:solidFill>
                  <a:srgbClr val="FF0000"/>
                </a:solidFill>
                <a:latin typeface="黑体" panose="02010609060101010101" pitchFamily="49" charset="-122"/>
                <a:ea typeface="+mn-ea"/>
                <a:cs typeface="+mn-cs"/>
                <a:sym typeface="+mn-ea"/>
              </a:rPr>
              <a:t>每年发放时间在</a:t>
            </a:r>
            <a:r>
              <a:rPr kumimoji="0" lang="en-US" altLang="zh-CN" sz="2600" b="1" i="0" u="none" strike="noStrike" kern="1200" cap="none" spc="0" normalizeH="0" baseline="0" noProof="1" dirty="0">
                <a:solidFill>
                  <a:srgbClr val="FF0000"/>
                </a:solidFill>
                <a:latin typeface="黑体" panose="02010609060101010101" pitchFamily="49" charset="-122"/>
                <a:ea typeface="+mn-ea"/>
                <a:cs typeface="+mn-cs"/>
                <a:sym typeface="+mn-ea"/>
              </a:rPr>
              <a:t>11</a:t>
            </a:r>
            <a:r>
              <a:rPr kumimoji="0" lang="zh-CN" altLang="en-US" sz="2600" b="1" i="0" u="none" strike="noStrike" kern="1200" cap="none" spc="0" normalizeH="0" baseline="0" noProof="1" dirty="0">
                <a:solidFill>
                  <a:srgbClr val="FF0000"/>
                </a:solidFill>
                <a:latin typeface="黑体" panose="02010609060101010101" pitchFamily="49" charset="-122"/>
                <a:ea typeface="+mn-ea"/>
                <a:cs typeface="+mn-cs"/>
                <a:sym typeface="+mn-ea"/>
              </a:rPr>
              <a:t>月底之前。</a:t>
            </a:r>
            <a:endParaRPr kumimoji="0" lang="zh-CN" altLang="en-US" sz="2600" b="1" i="0" u="none" strike="noStrike" kern="1200" cap="none" spc="0" normalizeH="0" baseline="0" noProof="1" dirty="0">
              <a:solidFill>
                <a:srgbClr val="FF0000"/>
              </a:solidFill>
              <a:latin typeface="黑体" panose="02010609060101010101" pitchFamily="49" charset="-122"/>
              <a:ea typeface="+mn-ea"/>
              <a:cs typeface="+mn-cs"/>
            </a:endParaRPr>
          </a:p>
          <a:p>
            <a:pPr marL="0" marR="0" indent="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en-US" altLang="zh-CN" sz="2600" b="1" i="0" u="none" strike="noStrike" kern="1200" cap="none" spc="0" normalizeH="0" baseline="0" noProof="1" dirty="0">
                <a:solidFill>
                  <a:srgbClr val="FF0000"/>
                </a:solidFill>
                <a:latin typeface="黑体" panose="02010609060101010101" pitchFamily="49" charset="-122"/>
                <a:ea typeface="+mn-ea"/>
                <a:cs typeface="+mn-cs"/>
              </a:rPr>
              <a:t>4</a:t>
            </a:r>
            <a:r>
              <a:rPr kumimoji="0" lang="en-US" altLang="zh-CN" sz="2600" b="1" i="0" u="none" strike="noStrike" kern="1200" cap="none" spc="0" normalizeH="0" baseline="0" noProof="1" dirty="0" smtClean="0">
                <a:solidFill>
                  <a:srgbClr val="FF0000"/>
                </a:solidFill>
                <a:latin typeface="黑体" panose="02010609060101010101" pitchFamily="49" charset="-122"/>
                <a:ea typeface="+mn-ea"/>
                <a:cs typeface="+mn-cs"/>
              </a:rPr>
              <a:t>.</a:t>
            </a:r>
            <a:r>
              <a:rPr kumimoji="0" lang="zh-CN" altLang="en-US" sz="2600" b="1" i="0" u="none" strike="noStrike" kern="1200" cap="none" spc="0" normalizeH="0" baseline="0" noProof="1" dirty="0" smtClean="0">
                <a:solidFill>
                  <a:srgbClr val="FF0000"/>
                </a:solidFill>
                <a:latin typeface="黑体" panose="02010609060101010101" pitchFamily="49" charset="-122"/>
                <a:ea typeface="+mn-ea"/>
                <a:cs typeface="+mn-cs"/>
              </a:rPr>
              <a:t>工作程序</a:t>
            </a:r>
            <a:r>
              <a:rPr kumimoji="0" lang="zh-CN" altLang="en-US" sz="2600" b="0" i="0" u="none" strike="noStrike" kern="1200" cap="none" spc="0" normalizeH="0" baseline="0" noProof="1" dirty="0" smtClean="0">
                <a:solidFill>
                  <a:schemeClr val="tx1"/>
                </a:solidFill>
                <a:latin typeface="黑体" panose="02010609060101010101" pitchFamily="49" charset="-122"/>
                <a:ea typeface="+mn-ea"/>
                <a:cs typeface="+mn-cs"/>
              </a:rPr>
              <a:t>：</a:t>
            </a:r>
            <a:endParaRPr kumimoji="0" lang="en-US" altLang="zh-CN" sz="2600" b="0" i="0" u="none" strike="noStrike" kern="1200" cap="none" spc="0" normalizeH="0" baseline="0" noProof="1" dirty="0" smtClean="0">
              <a:solidFill>
                <a:schemeClr val="tx1"/>
              </a:solidFill>
              <a:latin typeface="黑体" panose="02010609060101010101" pitchFamily="49" charset="-122"/>
              <a:ea typeface="+mn-ea"/>
              <a:cs typeface="+mn-cs"/>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en-US" altLang="zh-CN" sz="2600" b="0" i="0" u="none" strike="noStrike" kern="1200" cap="none" spc="0" normalizeH="0" baseline="0" noProof="1" dirty="0" smtClean="0">
                <a:solidFill>
                  <a:schemeClr val="tx1"/>
                </a:solidFill>
                <a:latin typeface="黑体" panose="02010609060101010101" pitchFamily="49" charset="-122"/>
                <a:ea typeface="+mn-ea"/>
                <a:cs typeface="+mn-cs"/>
              </a:rPr>
              <a:t>      </a:t>
            </a:r>
            <a:r>
              <a:rPr kumimoji="0" lang="zh-CN" altLang="en-US" sz="2600" b="0" i="0" u="none" strike="noStrike" kern="1200" cap="none" spc="0" normalizeH="0" baseline="0" noProof="1" dirty="0" smtClean="0">
                <a:solidFill>
                  <a:schemeClr val="tx1"/>
                </a:solidFill>
                <a:latin typeface="黑体" panose="02010609060101010101" pitchFamily="49" charset="-122"/>
                <a:ea typeface="+mn-ea"/>
                <a:cs typeface="+mn-cs"/>
              </a:rPr>
              <a:t>学生个人申报、班级评议</a:t>
            </a:r>
            <a:r>
              <a:rPr kumimoji="0" lang="zh-CN" altLang="en-US" sz="2600" b="0" i="0" u="none" strike="noStrike" kern="1200" cap="none" spc="0" normalizeH="0" baseline="0" noProof="1" dirty="0">
                <a:solidFill>
                  <a:schemeClr val="tx1"/>
                </a:solidFill>
                <a:latin typeface="黑体" panose="02010609060101010101" pitchFamily="49" charset="-122"/>
                <a:ea typeface="+mn-ea"/>
                <a:cs typeface="+mn-cs"/>
              </a:rPr>
              <a:t>、书院审核公示不少于</a:t>
            </a:r>
            <a:r>
              <a:rPr kumimoji="0" lang="en-US" altLang="zh-CN" sz="2600" b="0" i="0" u="none" strike="noStrike" kern="1200" cap="none" spc="0" normalizeH="0" baseline="0" noProof="1" dirty="0">
                <a:solidFill>
                  <a:schemeClr val="tx1"/>
                </a:solidFill>
                <a:latin typeface="黑体" panose="02010609060101010101" pitchFamily="49" charset="-122"/>
                <a:ea typeface="+mn-ea"/>
                <a:cs typeface="+mn-cs"/>
              </a:rPr>
              <a:t>5</a:t>
            </a:r>
            <a:r>
              <a:rPr kumimoji="0" lang="zh-CN" altLang="en-US" sz="2600" b="0" i="0" u="none" strike="noStrike" kern="1200" cap="none" spc="0" normalizeH="0" baseline="0" noProof="1" dirty="0">
                <a:solidFill>
                  <a:schemeClr val="tx1"/>
                </a:solidFill>
                <a:latin typeface="黑体" panose="02010609060101010101" pitchFamily="49" charset="-122"/>
                <a:ea typeface="+mn-ea"/>
                <a:cs typeface="+mn-cs"/>
              </a:rPr>
              <a:t>个</a:t>
            </a:r>
            <a:r>
              <a:rPr kumimoji="0" lang="zh-CN" altLang="en-US" sz="2600" b="0" i="0" u="none" strike="noStrike" kern="1200" cap="none" spc="0" normalizeH="0" baseline="0" noProof="1" dirty="0" smtClean="0">
                <a:solidFill>
                  <a:schemeClr val="tx1"/>
                </a:solidFill>
                <a:latin typeface="黑体" panose="02010609060101010101" pitchFamily="49" charset="-122"/>
                <a:ea typeface="+mn-ea"/>
                <a:cs typeface="+mn-cs"/>
              </a:rPr>
              <a:t>工作日后</a:t>
            </a:r>
            <a:r>
              <a:rPr kumimoji="0" lang="zh-CN" altLang="en-US" sz="2600" b="0" i="0" u="none" strike="noStrike" kern="1200" cap="none" spc="0" normalizeH="0" baseline="0" noProof="1" dirty="0" smtClean="0">
                <a:solidFill>
                  <a:schemeClr val="tx1"/>
                </a:solidFill>
                <a:latin typeface="黑体" panose="02010609060101010101" pitchFamily="49" charset="-122"/>
                <a:ea typeface="+mn-ea"/>
                <a:cs typeface="+mn-cs"/>
              </a:rPr>
              <a:t>上报学务部、学务部确定</a:t>
            </a:r>
            <a:r>
              <a:rPr kumimoji="0" lang="zh-CN" altLang="en-US" sz="2600" b="0" i="0" u="none" strike="noStrike" kern="1200" cap="none" spc="0" normalizeH="0" baseline="0" noProof="1" dirty="0" smtClean="0">
                <a:solidFill>
                  <a:schemeClr val="tx1"/>
                </a:solidFill>
                <a:latin typeface="黑体" panose="02010609060101010101" pitchFamily="49" charset="-122"/>
                <a:ea typeface="+mn-ea"/>
                <a:cs typeface="+mn-cs"/>
              </a:rPr>
              <a:t>初步人选名单、公</a:t>
            </a:r>
            <a:r>
              <a:rPr kumimoji="0" lang="zh-CN" altLang="en-US" sz="2600" b="0" i="0" u="none" strike="noStrike" kern="1200" cap="none" spc="0" normalizeH="0" baseline="0" noProof="1" dirty="0" smtClean="0">
                <a:solidFill>
                  <a:schemeClr val="tx1"/>
                </a:solidFill>
                <a:latin typeface="黑体" panose="02010609060101010101" pitchFamily="49" charset="-122"/>
                <a:ea typeface="+mn-ea"/>
                <a:cs typeface="+mn-cs"/>
              </a:rPr>
              <a:t>示</a:t>
            </a:r>
            <a:r>
              <a:rPr kumimoji="0" lang="en-US" altLang="zh-CN" sz="2600" b="0" i="0" u="none" strike="noStrike" kern="1200" cap="none" spc="0" normalizeH="0" baseline="0" noProof="1" dirty="0">
                <a:solidFill>
                  <a:schemeClr val="tx1"/>
                </a:solidFill>
                <a:latin typeface="黑体" panose="02010609060101010101" pitchFamily="49" charset="-122"/>
                <a:ea typeface="+mn-ea"/>
                <a:cs typeface="+mn-cs"/>
              </a:rPr>
              <a:t>7</a:t>
            </a:r>
            <a:r>
              <a:rPr kumimoji="0" lang="zh-CN" altLang="en-US" sz="2600" b="0" i="0" u="none" strike="noStrike" kern="1200" cap="none" spc="0" normalizeH="0" baseline="0" noProof="1" dirty="0" smtClean="0">
                <a:solidFill>
                  <a:schemeClr val="tx1"/>
                </a:solidFill>
                <a:latin typeface="黑体" panose="02010609060101010101" pitchFamily="49" charset="-122"/>
                <a:ea typeface="+mn-ea"/>
                <a:cs typeface="+mn-cs"/>
              </a:rPr>
              <a:t>个</a:t>
            </a:r>
            <a:r>
              <a:rPr kumimoji="0" lang="zh-CN" altLang="en-US" sz="2600" b="0" i="0" u="none" strike="noStrike" kern="1200" cap="none" spc="0" normalizeH="0" baseline="0" noProof="1" dirty="0" smtClean="0">
                <a:solidFill>
                  <a:schemeClr val="tx1"/>
                </a:solidFill>
                <a:latin typeface="黑体" panose="02010609060101010101" pitchFamily="49" charset="-122"/>
                <a:ea typeface="+mn-ea"/>
                <a:cs typeface="+mn-cs"/>
              </a:rPr>
              <a:t>工作日、</a:t>
            </a:r>
            <a:r>
              <a:rPr kumimoji="0" lang="zh-CN" altLang="en-US" sz="2600" b="0" i="0" u="none" strike="noStrike" kern="1200" cap="none" spc="0" normalizeH="0" baseline="0" noProof="1" dirty="0" smtClean="0">
                <a:solidFill>
                  <a:schemeClr val="tx1"/>
                </a:solidFill>
                <a:latin typeface="黑体" panose="02010609060101010101" pitchFamily="49" charset="-122"/>
                <a:ea typeface="+mn-ea"/>
                <a:cs typeface="+mn-cs"/>
              </a:rPr>
              <a:t>无异议，报</a:t>
            </a:r>
            <a:r>
              <a:rPr kumimoji="0" lang="zh-CN" altLang="en-US" sz="2600" b="0" i="0" u="none" strike="noStrike" kern="1200" cap="none" spc="0" normalizeH="0" baseline="0" noProof="1" dirty="0" smtClean="0">
                <a:solidFill>
                  <a:schemeClr val="tx1"/>
                </a:solidFill>
                <a:latin typeface="黑体" panose="02010609060101010101" pitchFamily="49" charset="-122"/>
                <a:ea typeface="+mn-ea"/>
                <a:cs typeface="+mn-cs"/>
              </a:rPr>
              <a:t>教育厅。</a:t>
            </a:r>
            <a:endParaRPr kumimoji="0" lang="zh-CN" altLang="en-US" sz="2600" b="0" i="0" u="none" strike="noStrike" kern="1200" cap="none" spc="0" normalizeH="0" baseline="0" noProof="1" dirty="0" smtClean="0">
              <a:solidFill>
                <a:schemeClr val="tx1"/>
              </a:solidFill>
              <a:latin typeface="黑体" panose="02010609060101010101" pitchFamily="49" charset="-122"/>
              <a:ea typeface="+mn-ea"/>
              <a:cs typeface="+mn-cs"/>
            </a:endParaRPr>
          </a:p>
          <a:p>
            <a:pPr marL="0" marR="0" indent="0" algn="l" defTabSz="914400" rtl="0" eaLnBrk="1" fontAlgn="auto" latinLnBrk="0" hangingPunct="1">
              <a:lnSpc>
                <a:spcPct val="100000"/>
              </a:lnSpc>
              <a:spcBef>
                <a:spcPct val="20000"/>
              </a:spcBef>
              <a:spcAft>
                <a:spcPct val="0"/>
              </a:spcAft>
              <a:buClr>
                <a:schemeClr val="accent3"/>
              </a:buClr>
              <a:buSzPct val="95000"/>
              <a:buFont typeface="Wingdings 2"/>
              <a:buNone/>
              <a:defRPr/>
            </a:pPr>
            <a:r>
              <a:rPr kumimoji="0" lang="zh-CN" altLang="en-US" sz="2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sym typeface="+mn-ea"/>
              </a:rPr>
              <a:t>注意：今年要以</a:t>
            </a:r>
            <a:r>
              <a:rPr kumimoji="0" lang="en-US" altLang="zh-CN" sz="2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sym typeface="+mn-ea"/>
              </a:rPr>
              <a:t>“</a:t>
            </a:r>
            <a:r>
              <a:rPr kumimoji="0" lang="zh-CN" altLang="en-US" sz="2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sym typeface="+mn-ea"/>
              </a:rPr>
              <a:t>同一年级、同一专业、统一层次</a:t>
            </a:r>
            <a:r>
              <a:rPr kumimoji="0" lang="en-US" altLang="zh-CN" sz="2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sym typeface="+mn-ea"/>
              </a:rPr>
              <a:t>” </a:t>
            </a:r>
            <a:r>
              <a:rPr kumimoji="0" lang="zh-CN" altLang="en-US" sz="2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sym typeface="+mn-ea"/>
              </a:rPr>
              <a:t>进行奖学金评选。</a:t>
            </a:r>
            <a:endParaRPr kumimoji="0" lang="zh-CN" altLang="en-US" sz="2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endParaRPr kumimoji="0" lang="zh-CN" altLang="en-US" sz="2600" b="0" i="0" u="none" strike="noStrike" kern="1200" cap="none" spc="0" normalizeH="0" baseline="0" noProof="1" dirty="0" smtClean="0">
              <a:solidFill>
                <a:schemeClr val="tx1"/>
              </a:solidFill>
              <a:latin typeface="+mn-lt"/>
              <a:ea typeface="+mn-ea"/>
              <a:cs typeface="+mn-cs"/>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endParaRPr kumimoji="0" lang="zh-CN" altLang="en-US" sz="2600" b="0" i="0" u="none" strike="noStrike" kern="1200" cap="none" spc="0" normalizeH="0" baseline="0" noProof="1" dirty="0" smtClean="0">
              <a:solidFill>
                <a:schemeClr val="tx1"/>
              </a:solidFill>
              <a:latin typeface="+mn-lt"/>
              <a:ea typeface="+mn-ea"/>
              <a:cs typeface="+mn-cs"/>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endParaRPr kumimoji="0" lang="zh-CN" altLang="en-US" sz="2600" b="0" i="0" u="none" strike="noStrike" kern="1200" cap="none" spc="0" normalizeH="0" baseline="0" noProof="1" dirty="0">
              <a:solidFill>
                <a:schemeClr val="tx1"/>
              </a:solidFill>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1"/>
          <p:cNvSpPr>
            <a:spLocks noGrp="1"/>
          </p:cNvSpPr>
          <p:nvPr>
            <p:ph type="title"/>
          </p:nvPr>
        </p:nvSpPr>
        <p:spPr>
          <a:xfrm>
            <a:off x="457200" y="101600"/>
            <a:ext cx="8229600" cy="1143000"/>
          </a:xfrm>
        </p:spPr>
        <p:txBody>
          <a:bodyPr vert="horz" lIns="0" rIns="0" bIns="0" anchor="b"/>
          <a:p>
            <a:r>
              <a:rPr lang="zh-CN" altLang="en-US" b="1" dirty="0"/>
              <a:t>七、国家助学金</a:t>
            </a:r>
            <a:endParaRPr lang="zh-CN" altLang="en-US" b="1" dirty="0"/>
          </a:p>
        </p:txBody>
      </p:sp>
      <p:sp>
        <p:nvSpPr>
          <p:cNvPr id="3" name="内容占位符 2"/>
          <p:cNvSpPr>
            <a:spLocks noGrp="1"/>
          </p:cNvSpPr>
          <p:nvPr>
            <p:ph idx="1"/>
          </p:nvPr>
        </p:nvSpPr>
        <p:spPr>
          <a:xfrm>
            <a:off x="457200" y="1244600"/>
            <a:ext cx="8229600" cy="5386388"/>
          </a:xfrm>
        </p:spPr>
        <p:txBody>
          <a:bodyPr>
            <a:normAutofit fontScale="90000" lnSpcReduction="20000"/>
          </a:bodyPr>
          <a:lstStyle/>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r>
              <a:rPr kumimoji="0" lang="en-US" altLang="zh-CN" sz="1800" b="1"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1.</a:t>
            </a:r>
            <a:r>
              <a:rPr kumimoji="0" lang="zh-CN" altLang="en-US" sz="1800" b="1"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评选依据</a:t>
            </a:r>
            <a:r>
              <a:rPr kumimoji="0" lang="zh-CN" altLang="en-US" sz="18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a:t>
            </a:r>
            <a:endPar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      《</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新乡医学院三全学院家庭经济困难学生认定办法（修订）</a:t>
            </a:r>
            <a:r>
              <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endParaRPr kumimoji="0" lang="en-US" sz="1800" b="0" i="0" u="none" strike="noStrike" kern="1200" cap="none" spc="0" normalizeH="0" baseline="0" noProof="1" dirty="0" smtClean="0">
              <a:solidFill>
                <a:srgbClr val="4D44FC"/>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r>
              <a:rPr kumimoji="0" lang="en-US" altLang="zh-CN" sz="1800" b="1"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2.</a:t>
            </a:r>
            <a:r>
              <a:rPr kumimoji="0" lang="zh-CN" altLang="en-US" sz="1800" b="1"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关键条件</a:t>
            </a:r>
            <a:r>
              <a:rPr kumimoji="0" lang="zh-CN" altLang="en-US" sz="18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a:t>
            </a:r>
            <a:endPar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       </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①当年认定上贫困生的学生 ②家庭经济困难，无力支付学习和生活费用，生活简朴。</a:t>
            </a:r>
            <a:endPar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en-US" altLang="zh-CN" sz="1800" b="1"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   3.</a:t>
            </a:r>
            <a:r>
              <a:rPr kumimoji="0" lang="zh-CN" altLang="en-US" sz="1800" b="1"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评选程序</a:t>
            </a:r>
            <a:r>
              <a:rPr kumimoji="0" lang="zh-CN" altLang="en-US" sz="18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a:t>
            </a:r>
            <a:endPar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18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（一）学务部根据上级部门下达的评选指标，确定本年度国家助学金的名额分配，并下达各书院</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endPar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18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二）符合条件的学生，需本人登录河南高校学生资助在线提交申请</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，本班进行贫困生量化，得出量化分后要在本班进行为期</a:t>
            </a:r>
            <a:r>
              <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3</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工作日的公示，无误后辅导员在系统中进行审核 。   （</a:t>
            </a:r>
            <a:r>
              <a:rPr kumimoji="0" lang="zh-CN" altLang="en-US" sz="18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三）书院国家助学金评审小组对申请参评学生进行审查。</a:t>
            </a:r>
            <a:r>
              <a:rPr kumimoji="0" lang="zh-CN" altLang="en-US" sz="1800" b="1" i="0" u="none" strike="noStrike" kern="1200" cap="none" spc="0" normalizeH="0" baseline="0" noProof="1" dirty="0">
                <a:solidFill>
                  <a:srgbClr val="FF0000"/>
                </a:solidFill>
                <a:latin typeface="仿宋" panose="02010609060101010101" charset="-122"/>
                <a:ea typeface="仿宋" panose="02010609060101010101" charset="-122"/>
                <a:cs typeface="仿宋" panose="02010609060101010101" charset="-122"/>
              </a:rPr>
              <a:t>（注意：</a:t>
            </a:r>
            <a:r>
              <a:rPr kumimoji="0" lang="zh-CN" altLang="en-US" sz="1800" b="1"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sym typeface="+mn-ea"/>
              </a:rPr>
              <a:t>助学金按照贫困等级、量化分数进行排名，不再按照学生成绩进行排名。）</a:t>
            </a:r>
            <a:endParaRPr kumimoji="0" lang="zh-CN" altLang="en-US" sz="1800" b="1"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sym typeface="+mn-ea"/>
            </a:endParaRPr>
          </a:p>
          <a:p>
            <a:pPr marL="0" marR="0" indent="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18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四）各书院候选人名单需在本书院范围内公示不少于</a:t>
            </a:r>
            <a:r>
              <a:rPr kumimoji="0" lang="en-US" altLang="zh-CN" sz="18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5</a:t>
            </a:r>
            <a:r>
              <a:rPr kumimoji="0" lang="zh-CN" altLang="en-US" sz="18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个工作日，待学生无异议后在省系统中进行审核。</a:t>
            </a:r>
            <a:endParaRPr kumimoji="0" lang="zh-CN" altLang="en-US" sz="18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18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（五）学校国家奖助学金评审委员会对各书院上报候选人名单进行审议，确定学校拟获资助人员名单</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endPar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18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六）对拟获奖人选在全校公示</a:t>
            </a:r>
            <a:r>
              <a:rPr kumimoji="0" lang="en-US" altLang="zh-CN" sz="18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sym typeface="+mn-ea"/>
              </a:rPr>
              <a:t>5</a:t>
            </a:r>
            <a:r>
              <a:rPr kumimoji="0" lang="zh-CN" altLang="en-US" sz="18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sym typeface="+mn-ea"/>
              </a:rPr>
              <a:t>个工作日</a:t>
            </a:r>
            <a:r>
              <a:rPr kumimoji="0" lang="zh-CN" altLang="en-US" sz="18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，征询意见，接受监督</a:t>
            </a:r>
            <a:endParaRPr kumimoji="0" lang="zh-CN" altLang="en-US" sz="18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r>
              <a:rPr kumimoji="0" lang="en-US" altLang="zh-CN" sz="1800" b="1" i="0" u="none" strike="noStrike" kern="1200" cap="none" spc="0" normalizeH="0" baseline="0" noProof="1" dirty="0">
                <a:solidFill>
                  <a:srgbClr val="FF0000"/>
                </a:solidFill>
                <a:latin typeface="黑体" panose="02010609060101010101" pitchFamily="49" charset="-122"/>
                <a:ea typeface="+mn-ea"/>
                <a:cs typeface="+mn-cs"/>
                <a:sym typeface="+mn-ea"/>
              </a:rPr>
              <a:t>4.</a:t>
            </a:r>
            <a:r>
              <a:rPr kumimoji="0" lang="zh-CN" altLang="en-US" sz="1800" b="1" i="0" u="none" strike="noStrike" kern="1200" cap="none" spc="0" normalizeH="0" baseline="0" noProof="1" dirty="0">
                <a:solidFill>
                  <a:srgbClr val="FF0000"/>
                </a:solidFill>
                <a:latin typeface="仿宋" panose="02010609060101010101" charset="-122"/>
                <a:ea typeface="仿宋" panose="02010609060101010101" charset="-122"/>
                <a:cs typeface="+mn-cs"/>
                <a:sym typeface="+mn-ea"/>
              </a:rPr>
              <a:t>发放标准：</a:t>
            </a:r>
            <a:endParaRPr kumimoji="0" lang="zh-CN" altLang="en-US" sz="1800" b="1" i="0" u="none" strike="noStrike" kern="1200" cap="none" spc="0" normalizeH="0" baseline="0" noProof="1" dirty="0">
              <a:solidFill>
                <a:srgbClr val="FF0000"/>
              </a:solidFill>
              <a:latin typeface="黑体" panose="02010609060101010101" pitchFamily="49" charset="-122"/>
              <a:ea typeface="+mn-ea"/>
              <a:cs typeface="+mn-cs"/>
              <a:sym typeface="+mn-ea"/>
            </a:endParaRPr>
          </a:p>
          <a:p>
            <a:pPr marL="0" marR="0" indent="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1800" b="0" i="0" u="none" strike="noStrike" kern="1200" cap="none" spc="0" normalizeH="0" baseline="0" noProof="1" dirty="0">
                <a:solidFill>
                  <a:srgbClr val="FF0000"/>
                </a:solidFill>
                <a:latin typeface="黑体" panose="02010609060101010101" pitchFamily="49" charset="-122"/>
                <a:ea typeface="+mn-ea"/>
                <a:cs typeface="+mn-cs"/>
                <a:sym typeface="+mn-ea"/>
              </a:rPr>
              <a:t>    国家助学金资助标准为每生每年一等</a:t>
            </a:r>
            <a:r>
              <a:rPr kumimoji="0" lang="en-US" altLang="zh-CN" sz="1800" b="0" i="0" u="none" strike="noStrike" kern="1200" cap="none" spc="0" normalizeH="0" baseline="0" noProof="1" dirty="0">
                <a:solidFill>
                  <a:srgbClr val="FF0000"/>
                </a:solidFill>
                <a:latin typeface="黑体" panose="02010609060101010101" pitchFamily="49" charset="-122"/>
                <a:ea typeface="+mn-ea"/>
                <a:cs typeface="+mn-cs"/>
                <a:sym typeface="+mn-ea"/>
              </a:rPr>
              <a:t>4000</a:t>
            </a:r>
            <a:r>
              <a:rPr kumimoji="0" lang="zh-CN" altLang="en-US" sz="1800" b="0" i="0" u="none" strike="noStrike" kern="1200" cap="none" spc="0" normalizeH="0" baseline="0" noProof="1" dirty="0">
                <a:solidFill>
                  <a:srgbClr val="FF0000"/>
                </a:solidFill>
                <a:latin typeface="黑体" panose="02010609060101010101" pitchFamily="49" charset="-122"/>
                <a:ea typeface="+mn-ea"/>
                <a:cs typeface="+mn-cs"/>
                <a:sym typeface="+mn-ea"/>
              </a:rPr>
              <a:t>元、二等</a:t>
            </a:r>
            <a:r>
              <a:rPr kumimoji="0" lang="en-US" altLang="zh-CN" sz="1800" b="0" i="0" u="none" strike="noStrike" kern="1200" cap="none" spc="0" normalizeH="0" baseline="0" noProof="1" dirty="0">
                <a:solidFill>
                  <a:srgbClr val="FF0000"/>
                </a:solidFill>
                <a:latin typeface="黑体" panose="02010609060101010101" pitchFamily="49" charset="-122"/>
                <a:ea typeface="+mn-ea"/>
                <a:cs typeface="+mn-cs"/>
                <a:sym typeface="+mn-ea"/>
              </a:rPr>
              <a:t>3300</a:t>
            </a:r>
            <a:r>
              <a:rPr kumimoji="0" lang="zh-CN" altLang="en-US" sz="1800" b="0" i="0" u="none" strike="noStrike" kern="1200" cap="none" spc="0" normalizeH="0" baseline="0" noProof="1" dirty="0">
                <a:solidFill>
                  <a:srgbClr val="FF0000"/>
                </a:solidFill>
                <a:latin typeface="黑体" panose="02010609060101010101" pitchFamily="49" charset="-122"/>
                <a:ea typeface="+mn-ea"/>
                <a:cs typeface="+mn-cs"/>
                <a:sym typeface="+mn-ea"/>
              </a:rPr>
              <a:t>元、三等</a:t>
            </a:r>
            <a:r>
              <a:rPr kumimoji="0" lang="en-US" altLang="zh-CN" sz="1800" b="0" i="0" u="none" strike="noStrike" kern="1200" cap="none" spc="0" normalizeH="0" baseline="0" noProof="1" dirty="0">
                <a:solidFill>
                  <a:srgbClr val="FF0000"/>
                </a:solidFill>
                <a:latin typeface="黑体" panose="02010609060101010101" pitchFamily="49" charset="-122"/>
                <a:ea typeface="+mn-ea"/>
                <a:cs typeface="+mn-cs"/>
                <a:sym typeface="+mn-ea"/>
              </a:rPr>
              <a:t>2600</a:t>
            </a:r>
            <a:r>
              <a:rPr kumimoji="0" lang="zh-CN" altLang="en-US" sz="1800" b="0" i="0" u="none" strike="noStrike" kern="1200" cap="none" spc="0" normalizeH="0" baseline="0" noProof="1" dirty="0">
                <a:solidFill>
                  <a:srgbClr val="FF0000"/>
                </a:solidFill>
                <a:latin typeface="黑体" panose="02010609060101010101" pitchFamily="49" charset="-122"/>
                <a:ea typeface="+mn-ea"/>
                <a:cs typeface="+mn-cs"/>
                <a:sym typeface="+mn-ea"/>
              </a:rPr>
              <a:t>元，两次发放，</a:t>
            </a:r>
            <a:r>
              <a:rPr kumimoji="0" lang="en-US" altLang="zh-CN" sz="1800" b="0" i="0" u="none" strike="noStrike" kern="1200" cap="none" spc="0" normalizeH="0" baseline="0" noProof="1" dirty="0">
                <a:solidFill>
                  <a:srgbClr val="FF0000"/>
                </a:solidFill>
                <a:latin typeface="黑体" panose="02010609060101010101" pitchFamily="49" charset="-122"/>
                <a:ea typeface="+mn-ea"/>
                <a:cs typeface="+mn-cs"/>
                <a:sym typeface="+mn-ea"/>
              </a:rPr>
              <a:t>11</a:t>
            </a:r>
            <a:r>
              <a:rPr kumimoji="0" lang="zh-CN" altLang="en-US" sz="1800" b="0" i="0" u="none" strike="noStrike" kern="1200" cap="none" spc="0" normalizeH="0" baseline="0" noProof="1" dirty="0">
                <a:solidFill>
                  <a:srgbClr val="FF0000"/>
                </a:solidFill>
                <a:latin typeface="黑体" panose="02010609060101010101" pitchFamily="49" charset="-122"/>
                <a:ea typeface="+mn-ea"/>
                <a:cs typeface="+mn-cs"/>
                <a:sym typeface="+mn-ea"/>
              </a:rPr>
              <a:t>月底和次年</a:t>
            </a:r>
            <a:r>
              <a:rPr kumimoji="0" lang="en-US" altLang="zh-CN" sz="1800" b="0" i="0" u="none" strike="noStrike" kern="1200" cap="none" spc="0" normalizeH="0" baseline="0" noProof="1" dirty="0">
                <a:solidFill>
                  <a:srgbClr val="FF0000"/>
                </a:solidFill>
                <a:latin typeface="黑体" panose="02010609060101010101" pitchFamily="49" charset="-122"/>
                <a:ea typeface="+mn-ea"/>
                <a:cs typeface="+mn-cs"/>
                <a:sym typeface="+mn-ea"/>
              </a:rPr>
              <a:t>4</a:t>
            </a:r>
            <a:r>
              <a:rPr kumimoji="0" lang="zh-CN" altLang="en-US" sz="1800" b="0" i="0" u="none" strike="noStrike" kern="1200" cap="none" spc="0" normalizeH="0" baseline="0" noProof="1" dirty="0">
                <a:solidFill>
                  <a:srgbClr val="FF0000"/>
                </a:solidFill>
                <a:latin typeface="黑体" panose="02010609060101010101" pitchFamily="49" charset="-122"/>
                <a:ea typeface="+mn-ea"/>
                <a:cs typeface="+mn-cs"/>
                <a:sym typeface="+mn-ea"/>
              </a:rPr>
              <a:t>月底。</a:t>
            </a:r>
            <a:endParaRPr kumimoji="0" lang="zh-CN" altLang="en-US" sz="18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r>
              <a:rPr kumimoji="0" lang="en-US" altLang="zh-CN" sz="1800" b="1"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5.</a:t>
            </a:r>
            <a:r>
              <a:rPr kumimoji="0" lang="zh-CN" altLang="en-US" sz="1800" b="1"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注意事项：</a:t>
            </a:r>
            <a:endParaRPr kumimoji="0" lang="en-US" altLang="zh-CN"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ct val="100000"/>
              </a:lnSpc>
              <a:spcBef>
                <a:spcPct val="20000"/>
              </a:spcBef>
              <a:spcAft>
                <a:spcPct val="0"/>
              </a:spcAft>
              <a:buClr>
                <a:schemeClr val="accent3"/>
              </a:buClr>
              <a:buSzPct val="95000"/>
              <a:buFont typeface="Wingdings 2"/>
              <a:buNone/>
            </a:pPr>
            <a:r>
              <a:rPr kumimoji="0" lang="zh-CN" altLang="en-US" sz="1800" b="0" i="0" u="none" strike="noStrike" kern="1200" cap="none" spc="0" normalizeH="0" baseline="0" noProof="1" dirty="0" smtClean="0">
                <a:solidFill>
                  <a:schemeClr val="tx1"/>
                </a:solidFill>
                <a:latin typeface="Calibri" panose="020F0502020204030204" charset="0"/>
                <a:ea typeface="仿宋" panose="02010609060101010101" charset="-122"/>
                <a:cs typeface="仿宋" panose="02010609060101010101" charset="-122"/>
              </a:rPr>
              <a:t>      ①</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分三个档次：特殊困难、困难和一般困难。</a:t>
            </a:r>
            <a:r>
              <a:rPr kumimoji="0" lang="zh-CN" altLang="en-US" sz="1800" b="0" i="0" u="none" strike="noStrike" kern="1200" cap="none" spc="0" normalizeH="0" baseline="0" noProof="1" dirty="0" smtClean="0">
                <a:solidFill>
                  <a:schemeClr val="tx1"/>
                </a:solidFill>
                <a:latin typeface="Calibri" panose="020F0502020204030204" charset="0"/>
                <a:ea typeface="仿宋" panose="02010609060101010101" charset="-122"/>
                <a:cs typeface="仿宋" panose="02010609060101010101" charset="-122"/>
              </a:rPr>
              <a:t>②</a:t>
            </a:r>
            <a:r>
              <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分两次发放，春秋季各一次。</a:t>
            </a:r>
            <a:endParaRPr kumimoji="0" lang="zh-CN" altLang="en-US" sz="18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endParaRPr kumimoji="0" lang="zh-CN" altLang="en-US" sz="18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89" name="图片 5"/>
          <p:cNvPicPr>
            <a:picLocks noChangeAspect="1"/>
          </p:cNvPicPr>
          <p:nvPr/>
        </p:nvPicPr>
        <p:blipFill>
          <a:blip r:embed="rId1"/>
          <a:stretch>
            <a:fillRect/>
          </a:stretch>
        </p:blipFill>
        <p:spPr>
          <a:xfrm>
            <a:off x="1230313" y="403225"/>
            <a:ext cx="5965825" cy="3382963"/>
          </a:xfrm>
          <a:prstGeom prst="rect">
            <a:avLst/>
          </a:prstGeom>
          <a:noFill/>
          <a:ln w="9525">
            <a:noFill/>
          </a:ln>
        </p:spPr>
      </p:pic>
      <p:pic>
        <p:nvPicPr>
          <p:cNvPr id="37890" name="图片 6"/>
          <p:cNvPicPr>
            <a:picLocks noChangeAspect="1"/>
          </p:cNvPicPr>
          <p:nvPr/>
        </p:nvPicPr>
        <p:blipFill>
          <a:blip r:embed="rId2"/>
          <a:stretch>
            <a:fillRect/>
          </a:stretch>
        </p:blipFill>
        <p:spPr>
          <a:xfrm>
            <a:off x="1230313" y="4049713"/>
            <a:ext cx="5965825" cy="2586037"/>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1"/>
          <p:cNvSpPr>
            <a:spLocks noGrp="1"/>
          </p:cNvSpPr>
          <p:nvPr>
            <p:ph type="title"/>
          </p:nvPr>
        </p:nvSpPr>
        <p:spPr/>
        <p:txBody>
          <a:bodyPr vert="horz" lIns="0" rIns="0" bIns="0" anchor="b"/>
          <a:p>
            <a:r>
              <a:rPr lang="zh-CN" altLang="en-US" b="1" dirty="0"/>
              <a:t>主要内容</a:t>
            </a:r>
            <a:endParaRPr lang="zh-CN" altLang="en-US" b="1" dirty="0"/>
          </a:p>
        </p:txBody>
      </p:sp>
      <p:sp>
        <p:nvSpPr>
          <p:cNvPr id="21506" name="内容占位符 2"/>
          <p:cNvSpPr>
            <a:spLocks noGrp="1"/>
          </p:cNvSpPr>
          <p:nvPr>
            <p:ph idx="1"/>
          </p:nvPr>
        </p:nvSpPr>
        <p:spPr/>
        <p:txBody>
          <a:bodyPr vert="horz" anchor="t"/>
          <a:p>
            <a:r>
              <a:rPr lang="zh-CN" altLang="en-US" sz="2400" dirty="0">
                <a:latin typeface="仿宋" panose="02010609060101010101" charset="-122"/>
                <a:ea typeface="仿宋" panose="02010609060101010101" charset="-122"/>
              </a:rPr>
              <a:t>一、绿色通道</a:t>
            </a:r>
            <a:endParaRPr lang="en-US" altLang="zh-CN" sz="2400" dirty="0">
              <a:solidFill>
                <a:srgbClr val="FF0000"/>
              </a:solidFill>
              <a:latin typeface="仿宋" panose="02010609060101010101" charset="-122"/>
              <a:ea typeface="仿宋" panose="02010609060101010101" charset="-122"/>
            </a:endParaRPr>
          </a:p>
          <a:p>
            <a:r>
              <a:rPr lang="zh-CN" altLang="en-US" sz="2400" dirty="0">
                <a:latin typeface="仿宋" panose="02010609060101010101" charset="-122"/>
                <a:ea typeface="仿宋" panose="02010609060101010101" charset="-122"/>
              </a:rPr>
              <a:t>二、国家助学贷款</a:t>
            </a:r>
            <a:endParaRPr lang="en-US" altLang="zh-CN" sz="2400" dirty="0">
              <a:solidFill>
                <a:srgbClr val="FF0000"/>
              </a:solidFill>
              <a:latin typeface="仿宋" panose="02010609060101010101" charset="-122"/>
              <a:ea typeface="仿宋" panose="02010609060101010101" charset="-122"/>
            </a:endParaRPr>
          </a:p>
          <a:p>
            <a:r>
              <a:rPr lang="zh-CN" altLang="en-US" sz="2400" dirty="0">
                <a:latin typeface="仿宋" panose="02010609060101010101" charset="-122"/>
                <a:ea typeface="仿宋" panose="02010609060101010101" charset="-122"/>
              </a:rPr>
              <a:t>三、应征入伍高校学生学费补偿国家助学贷款代偿</a:t>
            </a:r>
            <a:endParaRPr lang="zh-CN" altLang="en-US" sz="2400" dirty="0">
              <a:latin typeface="仿宋" panose="02010609060101010101" charset="-122"/>
              <a:ea typeface="仿宋" panose="02010609060101010101" charset="-122"/>
            </a:endParaRPr>
          </a:p>
          <a:p>
            <a:r>
              <a:rPr lang="zh-CN" altLang="en-US" sz="2400" dirty="0">
                <a:latin typeface="仿宋" panose="02010609060101010101" charset="-122"/>
                <a:ea typeface="仿宋" panose="02010609060101010101" charset="-122"/>
              </a:rPr>
              <a:t>四、贫困生认定</a:t>
            </a:r>
            <a:endParaRPr lang="zh-CN" altLang="en-US" sz="2400" dirty="0">
              <a:latin typeface="仿宋" panose="02010609060101010101" charset="-122"/>
              <a:ea typeface="仿宋" panose="02010609060101010101" charset="-122"/>
            </a:endParaRPr>
          </a:p>
          <a:p>
            <a:r>
              <a:rPr lang="zh-CN" altLang="en-US" sz="2400" dirty="0">
                <a:latin typeface="仿宋" panose="02010609060101010101" charset="-122"/>
                <a:ea typeface="仿宋" panose="02010609060101010101" charset="-122"/>
              </a:rPr>
              <a:t>五、综合测评与校内奖学金</a:t>
            </a:r>
            <a:endParaRPr lang="zh-CN" altLang="en-US" sz="2400" dirty="0">
              <a:latin typeface="仿宋" panose="02010609060101010101" charset="-122"/>
              <a:ea typeface="仿宋" panose="02010609060101010101" charset="-122"/>
            </a:endParaRPr>
          </a:p>
          <a:p>
            <a:r>
              <a:rPr lang="zh-CN" altLang="en-US" sz="2400" dirty="0">
                <a:latin typeface="仿宋" panose="02010609060101010101" charset="-122"/>
                <a:ea typeface="仿宋" panose="02010609060101010101" charset="-122"/>
              </a:rPr>
              <a:t>六、国家奖学金与国家励志奖学金</a:t>
            </a:r>
            <a:endParaRPr lang="zh-CN" altLang="en-US" sz="2400" dirty="0">
              <a:latin typeface="仿宋" panose="02010609060101010101" charset="-122"/>
              <a:ea typeface="仿宋" panose="02010609060101010101" charset="-122"/>
            </a:endParaRPr>
          </a:p>
          <a:p>
            <a:r>
              <a:rPr lang="zh-CN" altLang="en-US" sz="2400" dirty="0">
                <a:latin typeface="仿宋" panose="02010609060101010101" charset="-122"/>
                <a:ea typeface="仿宋" panose="02010609060101010101" charset="-122"/>
              </a:rPr>
              <a:t>七、国家助学金</a:t>
            </a:r>
            <a:endParaRPr lang="zh-CN" altLang="en-US" dirty="0">
              <a:latin typeface="仿宋" panose="02010609060101010101" charset="-122"/>
              <a:ea typeface="仿宋"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a:spLocks noGrp="1"/>
          </p:cNvSpPr>
          <p:nvPr>
            <p:ph type="title"/>
          </p:nvPr>
        </p:nvSpPr>
        <p:spPr>
          <a:xfrm>
            <a:off x="1258888" y="0"/>
            <a:ext cx="8229600" cy="1143000"/>
          </a:xfrm>
        </p:spPr>
        <p:txBody>
          <a:bodyPr vert="horz" lIns="0" rIns="0" bIns="0" anchor="b"/>
          <a:p>
            <a:r>
              <a:rPr lang="zh-CN" altLang="en-US" b="1" dirty="0"/>
              <a:t>一、绿色通道</a:t>
            </a:r>
            <a:endParaRPr lang="zh-CN" altLang="en-US" b="1" dirty="0"/>
          </a:p>
        </p:txBody>
      </p:sp>
      <p:sp>
        <p:nvSpPr>
          <p:cNvPr id="22530" name="内容占位符 2"/>
          <p:cNvSpPr>
            <a:spLocks noGrp="1"/>
          </p:cNvSpPr>
          <p:nvPr>
            <p:ph idx="1"/>
          </p:nvPr>
        </p:nvSpPr>
        <p:spPr>
          <a:xfrm>
            <a:off x="457200" y="1143000"/>
            <a:ext cx="8229600" cy="4389438"/>
          </a:xfrm>
        </p:spPr>
        <p:txBody>
          <a:bodyPr vert="horz" anchor="t"/>
          <a:p>
            <a:r>
              <a:rPr lang="zh-CN" altLang="en-US" sz="2400"/>
              <a:t> 新生入学“绿色通道”制度，是对被录取的家庭经济困难新生，一律先办理入学手续， 使他们能及时报到入学。</a:t>
            </a:r>
            <a:endParaRPr lang="zh-CN" altLang="en-US" sz="2400"/>
          </a:p>
          <a:p>
            <a:r>
              <a:rPr lang="zh-CN" altLang="en-US" sz="2400"/>
              <a:t>现在这项制度已经扩展到了在校生已经申请办理国家助学贷款（包括校园地和生源地）的学生，这项工作主要是体现在：学费缓交申请。办理的时间在新生报到和老生交学费之前</a:t>
            </a:r>
            <a:endParaRPr lang="en-US" altLang="zh-CN" sz="2400" dirty="0">
              <a:solidFill>
                <a:srgbClr val="FF0000"/>
              </a:solidFill>
              <a:latin typeface="仿宋" panose="02010609060101010101" charset="-122"/>
              <a:ea typeface="仿宋" panose="02010609060101010101" charset="-122"/>
            </a:endParaRPr>
          </a:p>
          <a:p>
            <a:endParaRPr lang="zh-CN" altLang="en-US" sz="2400"/>
          </a:p>
        </p:txBody>
      </p:sp>
      <p:pic>
        <p:nvPicPr>
          <p:cNvPr id="22531" name="图片 4" descr="2018年各书院绿色通道开设情况 (3)"/>
          <p:cNvPicPr>
            <a:picLocks noChangeAspect="1"/>
          </p:cNvPicPr>
          <p:nvPr/>
        </p:nvPicPr>
        <p:blipFill>
          <a:blip r:embed="rId1"/>
          <a:stretch>
            <a:fillRect/>
          </a:stretch>
        </p:blipFill>
        <p:spPr>
          <a:xfrm>
            <a:off x="292100" y="3536950"/>
            <a:ext cx="4259263" cy="3194050"/>
          </a:xfrm>
          <a:prstGeom prst="rect">
            <a:avLst/>
          </a:prstGeom>
          <a:noFill/>
          <a:ln w="9525">
            <a:noFill/>
          </a:ln>
        </p:spPr>
      </p:pic>
      <p:pic>
        <p:nvPicPr>
          <p:cNvPr id="22532" name="图片 5" descr="2017年绿色通道开设情况 (3)"/>
          <p:cNvPicPr>
            <a:picLocks noChangeAspect="1"/>
          </p:cNvPicPr>
          <p:nvPr/>
        </p:nvPicPr>
        <p:blipFill>
          <a:blip r:embed="rId2"/>
          <a:stretch>
            <a:fillRect/>
          </a:stretch>
        </p:blipFill>
        <p:spPr>
          <a:xfrm>
            <a:off x="4705350" y="3536950"/>
            <a:ext cx="4310063" cy="319405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
          <p:cNvSpPr>
            <a:spLocks noGrp="1"/>
          </p:cNvSpPr>
          <p:nvPr>
            <p:ph type="title"/>
          </p:nvPr>
        </p:nvSpPr>
        <p:spPr>
          <a:xfrm>
            <a:off x="1258888" y="0"/>
            <a:ext cx="8229600" cy="1143000"/>
          </a:xfrm>
        </p:spPr>
        <p:txBody>
          <a:bodyPr vert="horz" lIns="0" rIns="0" bIns="0" anchor="b"/>
          <a:p>
            <a:r>
              <a:rPr lang="zh-CN" altLang="en-US" b="1" dirty="0"/>
              <a:t>二、国家助学贷款</a:t>
            </a:r>
            <a:endParaRPr lang="zh-CN" altLang="en-US" b="1" dirty="0"/>
          </a:p>
        </p:txBody>
      </p:sp>
      <p:pic>
        <p:nvPicPr>
          <p:cNvPr id="23554" name="内容占位符 3" descr="图片3.png"/>
          <p:cNvPicPr>
            <a:picLocks noGrp="1" noChangeAspect="1"/>
          </p:cNvPicPr>
          <p:nvPr>
            <p:ph idx="1"/>
          </p:nvPr>
        </p:nvPicPr>
        <p:blipFill>
          <a:blip r:embed="rId1"/>
          <a:stretch>
            <a:fillRect/>
          </a:stretch>
        </p:blipFill>
        <p:spPr>
          <a:xfrm>
            <a:off x="357188" y="1285875"/>
            <a:ext cx="8358187" cy="5357813"/>
          </a:xfrm>
          <a:effectLst>
            <a:outerShdw dist="139700" dir="2699999" algn="ctr" rotWithShape="0">
              <a:srgbClr val="333333">
                <a:alpha val="62999"/>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3"/>
          <p:cNvSpPr>
            <a:spLocks noGrp="1"/>
          </p:cNvSpPr>
          <p:nvPr>
            <p:ph type="title"/>
          </p:nvPr>
        </p:nvSpPr>
        <p:spPr/>
        <p:txBody>
          <a:bodyPr vert="horz" lIns="0" rIns="0" bIns="0" anchor="b"/>
          <a:p>
            <a:r>
              <a:rPr lang="zh-CN" altLang="en-US" b="1" dirty="0"/>
              <a:t>国家助学贷款注意事项</a:t>
            </a:r>
            <a:endParaRPr lang="zh-CN" altLang="en-US" b="1" dirty="0"/>
          </a:p>
        </p:txBody>
      </p:sp>
      <p:sp>
        <p:nvSpPr>
          <p:cNvPr id="5" name="内容占位符 4"/>
          <p:cNvSpPr>
            <a:spLocks noGrp="1"/>
          </p:cNvSpPr>
          <p:nvPr>
            <p:ph idx="1"/>
          </p:nvPr>
        </p:nvSpPr>
        <p:spPr>
          <a:xfrm>
            <a:off x="457200" y="1935163"/>
            <a:ext cx="8229600" cy="4389438"/>
          </a:xfrm>
        </p:spPr>
        <p:txBody>
          <a:bodyPr>
            <a:normAutofit/>
          </a:bodyPr>
          <a:lstStyle/>
          <a:p>
            <a:pPr marL="274320" marR="0" indent="-274320" algn="l" defTabSz="914400" rtl="0" eaLnBrk="1" fontAlgn="auto" latinLnBrk="0" hangingPunct="1">
              <a:lnSpc>
                <a:spcPct val="80000"/>
              </a:lnSpc>
              <a:spcBef>
                <a:spcPct val="20000"/>
              </a:spcBef>
              <a:spcAft>
                <a:spcPct val="0"/>
              </a:spcAft>
              <a:buClr>
                <a:schemeClr val="accent3"/>
              </a:buClr>
              <a:buSzPct val="95000"/>
              <a:buFont typeface="Wingdings 2"/>
              <a:buChar char=""/>
            </a:pPr>
            <a:r>
              <a:rPr kumimoji="0" lang="en-US" altLang="zh-CN"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1.</a:t>
            </a:r>
            <a:r>
              <a:rPr kumimoji="0" lang="zh-CN" alt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河南省提供生源地助学贷款与校园地助学贷款。</a:t>
            </a:r>
            <a:endParaRPr kumimoji="0" 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274320" marR="0" indent="-274320" algn="l" defTabSz="914400" rtl="0" eaLnBrk="1" fontAlgn="auto" latinLnBrk="0" hangingPunct="1">
              <a:lnSpc>
                <a:spcPct val="80000"/>
              </a:lnSpc>
              <a:spcBef>
                <a:spcPct val="20000"/>
              </a:spcBef>
              <a:spcAft>
                <a:spcPct val="0"/>
              </a:spcAft>
              <a:buClr>
                <a:schemeClr val="accent3"/>
              </a:buClr>
              <a:buSzPct val="95000"/>
              <a:buFont typeface="Wingdings 2"/>
              <a:buChar char=""/>
            </a:pPr>
            <a:r>
              <a:rPr kumimoji="0" lang="en-US" altLang="zh-CN"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2.</a:t>
            </a:r>
            <a:r>
              <a:rPr kumimoji="0" lang="zh-CN" alt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河南省提供助学贷款的金融机构：</a:t>
            </a:r>
            <a:r>
              <a:rPr kumimoji="0" lang="zh-CN" altLang="en-US" sz="2400" b="0" i="0" u="none" strike="noStrike" kern="1200" cap="none" spc="0" normalizeH="0" baseline="0" noProof="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国家开发银行</a:t>
            </a:r>
            <a:r>
              <a:rPr kumimoji="0" lang="zh-CN" alt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（生源地教育局学生资助中心代为办理，校园地在学生事务服务中心办理），过期不候。省外学生包括农村合作金融机构。</a:t>
            </a:r>
            <a:endParaRPr kumimoji="0" 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274320" marR="0" indent="-274320" algn="l" defTabSz="914400" rtl="0" eaLnBrk="1" fontAlgn="auto" latinLnBrk="0" hangingPunct="1">
              <a:lnSpc>
                <a:spcPct val="80000"/>
              </a:lnSpc>
              <a:spcBef>
                <a:spcPct val="20000"/>
              </a:spcBef>
              <a:spcAft>
                <a:spcPct val="0"/>
              </a:spcAft>
              <a:buClr>
                <a:schemeClr val="accent3"/>
              </a:buClr>
              <a:buSzPct val="95000"/>
              <a:buFont typeface="Wingdings 2"/>
              <a:buChar char=""/>
            </a:pPr>
            <a:r>
              <a:rPr kumimoji="0" lang="en-US" altLang="zh-CN"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3.</a:t>
            </a:r>
            <a:r>
              <a:rPr kumimoji="0" lang="zh-CN" alt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办理所带资料必须齐全，详见各自资助中心要求</a:t>
            </a:r>
            <a:endParaRPr kumimoji="0" lang="zh-CN" alt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274320" marR="0" indent="-274320" algn="l" defTabSz="914400" rtl="0" eaLnBrk="1" fontAlgn="auto" latinLnBrk="0" hangingPunct="1">
              <a:lnSpc>
                <a:spcPct val="80000"/>
              </a:lnSpc>
              <a:spcBef>
                <a:spcPct val="20000"/>
              </a:spcBef>
              <a:spcAft>
                <a:spcPct val="0"/>
              </a:spcAft>
              <a:buClr>
                <a:schemeClr val="accent3"/>
              </a:buClr>
              <a:buSzPct val="95000"/>
              <a:buFont typeface="Wingdings 2"/>
              <a:buChar char=""/>
            </a:pPr>
            <a:r>
              <a:rPr kumimoji="0" lang="en-US" altLang="zh-CN"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4.</a:t>
            </a:r>
            <a:r>
              <a:rPr kumimoji="0" lang="zh-CN" altLang="en-US" sz="2400" b="0" i="0" u="none" strike="noStrike" kern="1200" cap="none" spc="0" normalizeH="0" baseline="0" noProof="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续贷时</a:t>
            </a:r>
            <a:r>
              <a:rPr kumimoji="0" lang="zh-CN" alt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：国开行贷款同学要先填写</a:t>
            </a:r>
            <a:r>
              <a:rPr kumimoji="0" lang="zh-CN" altLang="en-US" sz="2400" b="0" i="0" u="none" strike="noStrike" kern="1200" cap="none" spc="0" normalizeH="0" baseline="0" noProof="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网上续贷申明</a:t>
            </a:r>
            <a:r>
              <a:rPr kumimoji="0" lang="zh-CN" alt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（150字以上，上一学年学习和各方面的进步状况）（</a:t>
            </a:r>
            <a:r>
              <a:rPr kumimoji="0" lang="en-US" altLang="zh-CN"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5</a:t>
            </a:r>
            <a:r>
              <a:rPr kumimoji="0" lang="zh-CN" alt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月中旬</a:t>
            </a:r>
            <a:r>
              <a:rPr kumimoji="0" lang="en-US" altLang="zh-CN"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a:t>
            </a:r>
            <a:r>
              <a:rPr kumimoji="0" lang="zh-CN" alt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月底完成），填写时必须认真，过期不在受理续贷。</a:t>
            </a:r>
            <a:endParaRPr kumimoji="0" 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274320" marR="0" indent="-274320" algn="l" defTabSz="914400" rtl="0" eaLnBrk="1" fontAlgn="auto" latinLnBrk="0" hangingPunct="1">
              <a:lnSpc>
                <a:spcPct val="80000"/>
              </a:lnSpc>
              <a:spcBef>
                <a:spcPct val="20000"/>
              </a:spcBef>
              <a:spcAft>
                <a:spcPct val="0"/>
              </a:spcAft>
              <a:buClr>
                <a:schemeClr val="accent3"/>
              </a:buClr>
              <a:buSzPct val="95000"/>
              <a:buFont typeface="Wingdings 2"/>
              <a:buChar char=""/>
            </a:pPr>
            <a:r>
              <a:rPr kumimoji="0" lang="en-US" altLang="zh-CN"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5.</a:t>
            </a:r>
            <a:r>
              <a:rPr kumimoji="0" lang="zh-CN" altLang="en-US" sz="2400" b="0" i="0" u="none" strike="noStrike" kern="1200" cap="none" spc="0" normalizeH="0" baseline="0" noProof="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到校缴费时</a:t>
            </a:r>
            <a:r>
              <a:rPr kumimoji="0" lang="zh-CN" alt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省内贷款回执单在开学时</a:t>
            </a:r>
            <a:r>
              <a:rPr kumimoji="0" lang="zh-CN" altLang="en-US" sz="24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交</a:t>
            </a:r>
            <a:r>
              <a:rPr kumimoji="0" lang="zh-CN" alt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到学生事务大厅。</a:t>
            </a:r>
            <a:r>
              <a:rPr kumimoji="0" lang="zh-CN" altLang="en-US" sz="2400" b="0" i="0" u="none" strike="noStrike" kern="1200" cap="none" spc="0" normalizeH="0" baseline="0" noProof="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省外</a:t>
            </a:r>
            <a:r>
              <a:rPr kumimoji="0" lang="zh-CN" alt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的生源地助学贷款回执如需回复请让学生直接</a:t>
            </a:r>
            <a:r>
              <a:rPr kumimoji="0" lang="zh-CN" altLang="en-US" sz="24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到学生事务大厅盖章</a:t>
            </a:r>
            <a:r>
              <a:rPr kumimoji="0" lang="zh-CN" alt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rPr>
              <a:t>寄回。</a:t>
            </a:r>
            <a:endParaRPr kumimoji="0" lang="zh-CN" alt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1" fontAlgn="auto" latinLnBrk="0" hangingPunct="1">
              <a:lnSpc>
                <a:spcPct val="80000"/>
              </a:lnSpc>
              <a:spcBef>
                <a:spcPct val="20000"/>
              </a:spcBef>
              <a:spcAft>
                <a:spcPct val="0"/>
              </a:spcAft>
              <a:buClr>
                <a:schemeClr val="accent3"/>
              </a:buClr>
              <a:buSzPct val="95000"/>
              <a:buFont typeface="Wingdings 2"/>
              <a:buNone/>
            </a:pPr>
            <a:endParaRPr kumimoji="0" lang="zh-CN" altLang="en-US" sz="2400" b="0" i="0" u="none" strike="noStrike" kern="1200" cap="none" spc="0" normalizeH="0" baseline="0" noProof="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235075"/>
            <a:ext cx="8229600" cy="4387850"/>
          </a:xfrm>
        </p:spPr>
        <p:txBody>
          <a:bodyPr>
            <a:normAutofit fontScale="65000" lnSpcReduction="20000"/>
          </a:bodyPr>
          <a:lstStyle/>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r>
              <a:rPr kumimoji="0" lang="en-US" altLang="zh-CN" sz="3100" b="0" i="0" u="none" strike="noStrike" kern="1200" cap="none" spc="0" normalizeH="0" baseline="0" noProof="1" dirty="0" smtClean="0">
                <a:solidFill>
                  <a:schemeClr val="tx1"/>
                </a:solidFill>
                <a:latin typeface="+mn-ea"/>
                <a:ea typeface="+mn-ea"/>
                <a:cs typeface="+mn-cs"/>
              </a:rPr>
              <a:t>6.</a:t>
            </a:r>
            <a:r>
              <a:rPr kumimoji="0" lang="zh-CN" altLang="en-US" sz="3100" b="0" i="0" u="none" strike="noStrike" kern="1200" cap="none" spc="0" normalizeH="0" baseline="0" noProof="1" dirty="0" smtClean="0">
                <a:solidFill>
                  <a:srgbClr val="FF0000"/>
                </a:solidFill>
                <a:latin typeface="+mn-ea"/>
                <a:ea typeface="+mn-ea"/>
                <a:cs typeface="+mn-cs"/>
              </a:rPr>
              <a:t>毕业确认</a:t>
            </a:r>
            <a:r>
              <a:rPr kumimoji="0" lang="zh-CN" altLang="en-US" sz="3100" b="0" i="0" u="none" strike="noStrike" kern="1200" cap="none" spc="0" normalizeH="0" baseline="0" noProof="1" dirty="0" smtClean="0">
                <a:solidFill>
                  <a:schemeClr val="tx1"/>
                </a:solidFill>
                <a:latin typeface="+mn-ea"/>
                <a:ea typeface="+mn-ea"/>
                <a:cs typeface="+mn-cs"/>
              </a:rPr>
              <a:t>：所有贷款毕业生必须进行毕业确认（不是还款），国开行网上更新信息后确认即</a:t>
            </a:r>
            <a:r>
              <a:rPr kumimoji="0" lang="zh-CN" altLang="en-US" sz="3100" b="0" i="0" u="none" strike="noStrike" kern="1200" cap="none" spc="0" normalizeH="0" baseline="0" noProof="1" dirty="0" smtClean="0">
                <a:solidFill>
                  <a:schemeClr val="tx1"/>
                </a:solidFill>
                <a:latin typeface="+mn-ea"/>
                <a:ea typeface="+mn-ea"/>
                <a:cs typeface="+mn-cs"/>
              </a:rPr>
              <a:t>可。</a:t>
            </a:r>
            <a:r>
              <a:rPr kumimoji="0" lang="zh-CN" altLang="en-US" sz="3100" b="0" i="0" u="none" strike="noStrike" kern="1200" cap="none" spc="0" normalizeH="0" baseline="0" noProof="1" dirty="0" smtClean="0">
                <a:solidFill>
                  <a:srgbClr val="FF0000"/>
                </a:solidFill>
                <a:latin typeface="+mn-ea"/>
                <a:ea typeface="+mn-ea"/>
                <a:cs typeface="+mn-cs"/>
              </a:rPr>
              <a:t>特殊情况</a:t>
            </a:r>
            <a:r>
              <a:rPr kumimoji="0" lang="zh-CN" altLang="en-US" sz="3100" b="0" i="0" u="none" strike="noStrike" kern="1200" cap="none" spc="0" normalizeH="0" baseline="0" noProof="1" dirty="0" smtClean="0">
                <a:solidFill>
                  <a:schemeClr val="tx1"/>
                </a:solidFill>
                <a:latin typeface="+mn-ea"/>
                <a:ea typeface="+mn-ea"/>
                <a:cs typeface="+mn-cs"/>
              </a:rPr>
              <a:t>：当兵</a:t>
            </a:r>
            <a:r>
              <a:rPr kumimoji="0" lang="zh-CN" altLang="en-US" sz="3100" b="0" i="0" u="none" strike="noStrike" kern="1200" cap="none" spc="0" normalizeH="0" baseline="0" noProof="1" dirty="0" smtClean="0">
                <a:solidFill>
                  <a:schemeClr val="tx1"/>
                </a:solidFill>
                <a:latin typeface="+mn-ea"/>
                <a:ea typeface="+mn-ea"/>
                <a:cs typeface="+mn-cs"/>
              </a:rPr>
              <a:t>、休学、退学、开除和留级</a:t>
            </a:r>
            <a:r>
              <a:rPr kumimoji="0" lang="zh-CN" altLang="en-US" sz="3100" b="0" i="0" u="none" strike="noStrike" kern="1200" cap="none" spc="0" normalizeH="0" baseline="0" noProof="1" dirty="0" smtClean="0">
                <a:solidFill>
                  <a:schemeClr val="tx1"/>
                </a:solidFill>
                <a:latin typeface="+mn-ea"/>
                <a:ea typeface="+mn-ea"/>
                <a:cs typeface="+mn-cs"/>
              </a:rPr>
              <a:t>学生必须提前</a:t>
            </a:r>
            <a:r>
              <a:rPr kumimoji="0" lang="zh-CN" altLang="en-US" sz="3100" b="0" i="0" u="none" strike="noStrike" kern="1200" cap="none" spc="0" normalizeH="0" baseline="0" noProof="1" dirty="0" smtClean="0">
                <a:solidFill>
                  <a:schemeClr val="tx1"/>
                </a:solidFill>
                <a:latin typeface="+mn-ea"/>
                <a:ea typeface="+mn-ea"/>
                <a:cs typeface="+mn-cs"/>
              </a:rPr>
              <a:t>与办理机构</a:t>
            </a:r>
            <a:r>
              <a:rPr kumimoji="0" lang="zh-CN" altLang="en-US" sz="3100" b="0" i="0" u="none" strike="noStrike" kern="1200" cap="none" spc="0" normalizeH="0" baseline="0" noProof="1" dirty="0" smtClean="0">
                <a:solidFill>
                  <a:schemeClr val="tx1"/>
                </a:solidFill>
                <a:latin typeface="+mn-ea"/>
                <a:ea typeface="+mn-ea"/>
                <a:cs typeface="+mn-cs"/>
              </a:rPr>
              <a:t>联系办理变更手续。</a:t>
            </a:r>
            <a:r>
              <a:rPr kumimoji="0" lang="zh-CN" altLang="en-US" sz="3100" b="0" i="0" u="none" strike="noStrike" kern="1200" cap="none" spc="0" normalizeH="0" baseline="0" noProof="1" dirty="0" smtClean="0">
                <a:solidFill>
                  <a:schemeClr val="tx1"/>
                </a:solidFill>
                <a:latin typeface="+mn-ea"/>
                <a:ea typeface="+mn-ea"/>
                <a:cs typeface="+mn-cs"/>
              </a:rPr>
              <a:t>已经提前还款学生无须再毕业确认。</a:t>
            </a:r>
            <a:endParaRPr kumimoji="0" lang="en-US" sz="3100" b="0" i="0" u="none" strike="noStrike" kern="1200" cap="none" spc="0" normalizeH="0" baseline="0" noProof="1" dirty="0" smtClean="0">
              <a:solidFill>
                <a:schemeClr val="tx1"/>
              </a:solidFill>
              <a:latin typeface="+mn-ea"/>
              <a:ea typeface="+mn-ea"/>
              <a:cs typeface="+mn-cs"/>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endParaRPr kumimoji="0" lang="zh-CN" altLang="en-US" sz="3100" b="0" i="0" u="none" strike="noStrike" kern="1200" cap="none" spc="0" normalizeH="0" baseline="0" noProof="1" dirty="0" smtClean="0">
              <a:solidFill>
                <a:schemeClr val="tx1"/>
              </a:solidFill>
              <a:latin typeface="+mn-ea"/>
              <a:ea typeface="+mn-ea"/>
              <a:cs typeface="+mn-cs"/>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r>
              <a:rPr kumimoji="0" lang="zh-CN" altLang="en-US" sz="3100" b="0" i="0" u="none" strike="noStrike" kern="1200" cap="none" spc="0" normalizeH="0" baseline="0" noProof="1" dirty="0" smtClean="0">
                <a:solidFill>
                  <a:schemeClr val="tx1"/>
                </a:solidFill>
                <a:latin typeface="+mn-ea"/>
                <a:ea typeface="+mn-ea"/>
                <a:cs typeface="+mn-cs"/>
              </a:rPr>
              <a:t>7</a:t>
            </a:r>
            <a:r>
              <a:rPr kumimoji="0" lang="en-US" altLang="zh-CN" sz="3100" b="0" i="0" u="none" strike="noStrike" kern="1200" cap="none" spc="0" normalizeH="0" baseline="0" noProof="1" dirty="0" smtClean="0">
                <a:solidFill>
                  <a:schemeClr val="tx1"/>
                </a:solidFill>
                <a:latin typeface="+mn-ea"/>
                <a:ea typeface="+mn-ea"/>
                <a:cs typeface="+mn-cs"/>
              </a:rPr>
              <a:t>.</a:t>
            </a:r>
            <a:r>
              <a:rPr kumimoji="0" lang="zh-CN" altLang="en-US" sz="3100" b="0" i="0" u="none" strike="noStrike" kern="1200" cap="none" spc="0" normalizeH="0" baseline="0" noProof="1" dirty="0" smtClean="0">
                <a:solidFill>
                  <a:srgbClr val="FF0000"/>
                </a:solidFill>
                <a:latin typeface="+mn-ea"/>
                <a:ea typeface="+mn-ea"/>
                <a:cs typeface="+mn-cs"/>
              </a:rPr>
              <a:t>还款</a:t>
            </a:r>
            <a:r>
              <a:rPr kumimoji="0" lang="zh-CN" altLang="en-US" sz="3100" b="0" i="0" u="none" strike="noStrike" kern="1200" cap="none" spc="0" normalizeH="0" baseline="0" noProof="1" dirty="0" smtClean="0">
                <a:solidFill>
                  <a:schemeClr val="tx1"/>
                </a:solidFill>
                <a:latin typeface="+mn-ea"/>
                <a:ea typeface="+mn-ea"/>
                <a:cs typeface="+mn-cs"/>
              </a:rPr>
              <a:t>：毕业班要掌握好本班贷款同学的情况，有针对地提醒国开行贷款的毕业同学随时在网上更新个人信息特别是联系方式，毕业季大学生事务服务中心会对贷款毕业生讲解还款程序和政策。</a:t>
            </a:r>
            <a:r>
              <a:rPr kumimoji="0" lang="en-US" altLang="zh-CN" sz="3100" b="0" i="0" u="none" strike="noStrike" kern="1200" cap="none" spc="0" normalizeH="0" baseline="0" noProof="1" dirty="0" smtClean="0">
                <a:solidFill>
                  <a:schemeClr val="tx1"/>
                </a:solidFill>
                <a:latin typeface="+mn-ea"/>
                <a:ea typeface="+mn-ea"/>
                <a:cs typeface="+mn-cs"/>
              </a:rPr>
              <a:t>6</a:t>
            </a:r>
            <a:r>
              <a:rPr kumimoji="0" lang="zh-CN" altLang="en-US" sz="3100" b="0" i="0" u="none" strike="noStrike" kern="1200" cap="none" spc="0" normalizeH="0" baseline="0" noProof="1" dirty="0" smtClean="0">
                <a:solidFill>
                  <a:schemeClr val="tx1"/>
                </a:solidFill>
                <a:latin typeface="+mn-ea"/>
                <a:ea typeface="+mn-ea"/>
                <a:cs typeface="+mn-cs"/>
              </a:rPr>
              <a:t>月</a:t>
            </a:r>
            <a:r>
              <a:rPr kumimoji="0" lang="en-US" altLang="zh-CN" sz="3100" b="0" i="0" u="none" strike="noStrike" kern="1200" cap="none" spc="0" normalizeH="0" baseline="0" noProof="1" dirty="0" smtClean="0">
                <a:solidFill>
                  <a:schemeClr val="tx1"/>
                </a:solidFill>
                <a:latin typeface="+mn-ea"/>
                <a:ea typeface="+mn-ea"/>
                <a:cs typeface="+mn-cs"/>
              </a:rPr>
              <a:t>1-5</a:t>
            </a:r>
            <a:r>
              <a:rPr kumimoji="0" lang="zh-CN" altLang="en-US" sz="3100" b="0" i="0" u="none" strike="noStrike" kern="1200" cap="none" spc="0" normalizeH="0" baseline="0" noProof="1" dirty="0" smtClean="0">
                <a:solidFill>
                  <a:schemeClr val="tx1"/>
                </a:solidFill>
                <a:latin typeface="+mn-ea"/>
                <a:ea typeface="+mn-ea"/>
                <a:cs typeface="+mn-cs"/>
              </a:rPr>
              <a:t>日贷款毕业生需要上国开行的学生贷款在线系统进行提前还款申请。毕业当年</a:t>
            </a:r>
            <a:r>
              <a:rPr kumimoji="0" lang="en-US" altLang="zh-CN" sz="3100" b="0" i="0" u="none" strike="noStrike" kern="1200" cap="none" spc="0" normalizeH="0" baseline="0" noProof="1" dirty="0" smtClean="0">
                <a:solidFill>
                  <a:schemeClr val="tx1"/>
                </a:solidFill>
                <a:latin typeface="+mn-ea"/>
                <a:ea typeface="+mn-ea"/>
                <a:cs typeface="+mn-cs"/>
              </a:rPr>
              <a:t>6</a:t>
            </a:r>
            <a:r>
              <a:rPr kumimoji="0" lang="zh-CN" altLang="en-US" sz="3100" b="0" i="0" u="none" strike="noStrike" kern="1200" cap="none" spc="0" normalizeH="0" baseline="0" noProof="1" dirty="0" smtClean="0">
                <a:solidFill>
                  <a:schemeClr val="tx1"/>
                </a:solidFill>
                <a:latin typeface="+mn-ea"/>
                <a:ea typeface="+mn-ea"/>
                <a:cs typeface="+mn-cs"/>
              </a:rPr>
              <a:t>月</a:t>
            </a:r>
            <a:r>
              <a:rPr kumimoji="0" lang="en-US" altLang="zh-CN" sz="3100" b="0" i="0" u="none" strike="noStrike" kern="1200" cap="none" spc="0" normalizeH="0" baseline="0" noProof="1" dirty="0" smtClean="0">
                <a:solidFill>
                  <a:schemeClr val="tx1"/>
                </a:solidFill>
                <a:latin typeface="+mn-ea"/>
                <a:ea typeface="+mn-ea"/>
                <a:cs typeface="+mn-cs"/>
              </a:rPr>
              <a:t>20</a:t>
            </a:r>
            <a:r>
              <a:rPr kumimoji="0" lang="zh-CN" altLang="en-US" sz="3100" b="0" i="0" u="none" strike="noStrike" kern="1200" cap="none" spc="0" normalizeH="0" baseline="0" noProof="1" dirty="0" smtClean="0">
                <a:solidFill>
                  <a:schemeClr val="tx1"/>
                </a:solidFill>
                <a:latin typeface="+mn-ea"/>
                <a:ea typeface="+mn-ea"/>
                <a:cs typeface="+mn-cs"/>
              </a:rPr>
              <a:t>日前都属于提前还款，只还本金即可。还款渠道：</a:t>
            </a:r>
            <a:r>
              <a:rPr kumimoji="0" lang="en-US" altLang="zh-CN" sz="3100" b="0" i="0" u="none" strike="noStrike" kern="1200" cap="none" spc="0" normalizeH="0" baseline="0" noProof="1" dirty="0" smtClean="0">
                <a:solidFill>
                  <a:schemeClr val="tx1"/>
                </a:solidFill>
                <a:latin typeface="+mn-ea"/>
                <a:ea typeface="+mn-ea"/>
                <a:cs typeface="+mn-cs"/>
              </a:rPr>
              <a:t>1</a:t>
            </a:r>
            <a:r>
              <a:rPr kumimoji="0" lang="zh-CN" altLang="en-US" sz="3100" b="0" i="0" u="none" strike="noStrike" kern="1200" cap="none" spc="0" normalizeH="0" baseline="0" noProof="1" dirty="0" smtClean="0">
                <a:solidFill>
                  <a:schemeClr val="tx1"/>
                </a:solidFill>
                <a:latin typeface="+mn-ea"/>
                <a:ea typeface="+mn-ea"/>
                <a:cs typeface="+mn-cs"/>
              </a:rPr>
              <a:t>、使用国开行下发的贷款支付宝进行还款；</a:t>
            </a:r>
            <a:r>
              <a:rPr kumimoji="0" lang="en-US" altLang="zh-CN" sz="3100" b="0" i="0" u="none" strike="noStrike" kern="1200" cap="none" spc="0" normalizeH="0" baseline="0" noProof="1" dirty="0" smtClean="0">
                <a:solidFill>
                  <a:schemeClr val="tx1"/>
                </a:solidFill>
                <a:latin typeface="+mn-ea"/>
                <a:ea typeface="+mn-ea"/>
                <a:cs typeface="+mn-cs"/>
              </a:rPr>
              <a:t>2</a:t>
            </a:r>
            <a:r>
              <a:rPr kumimoji="0" lang="zh-CN" altLang="en-US" sz="3100" b="0" i="0" u="none" strike="noStrike" kern="1200" cap="none" spc="0" normalizeH="0" baseline="0" noProof="1" dirty="0" smtClean="0">
                <a:solidFill>
                  <a:schemeClr val="tx1"/>
                </a:solidFill>
                <a:latin typeface="+mn-ea"/>
                <a:ea typeface="+mn-ea"/>
                <a:cs typeface="+mn-cs"/>
              </a:rPr>
              <a:t>、使用学校资助机构或当地资助中心的</a:t>
            </a:r>
            <a:r>
              <a:rPr kumimoji="0" lang="en-US" altLang="zh-CN" sz="3100" b="0" i="0" u="none" strike="noStrike" kern="1200" cap="none" spc="0" normalizeH="0" baseline="0" noProof="1" dirty="0" smtClean="0">
                <a:solidFill>
                  <a:schemeClr val="tx1"/>
                </a:solidFill>
                <a:latin typeface="+mn-ea"/>
                <a:ea typeface="+mn-ea"/>
                <a:cs typeface="+mn-cs"/>
              </a:rPr>
              <a:t>POS</a:t>
            </a:r>
            <a:r>
              <a:rPr kumimoji="0" lang="zh-CN" altLang="en-US" sz="3100" b="0" i="0" u="none" strike="noStrike" kern="1200" cap="none" spc="0" normalizeH="0" baseline="0" noProof="1" dirty="0" smtClean="0">
                <a:solidFill>
                  <a:schemeClr val="tx1"/>
                </a:solidFill>
                <a:latin typeface="+mn-ea"/>
                <a:ea typeface="+mn-ea"/>
                <a:cs typeface="+mn-cs"/>
              </a:rPr>
              <a:t>机</a:t>
            </a:r>
            <a:r>
              <a:rPr kumimoji="0" lang="zh-CN" altLang="en-US" sz="3100" b="0" i="0" u="none" strike="noStrike" kern="1200" cap="none" spc="0" normalizeH="0" baseline="0" noProof="1" dirty="0" smtClean="0">
                <a:solidFill>
                  <a:schemeClr val="tx1"/>
                </a:solidFill>
                <a:latin typeface="+mn-ea"/>
                <a:ea typeface="+mn-ea"/>
                <a:cs typeface="+mn-cs"/>
              </a:rPr>
              <a:t>刷卡还款。</a:t>
            </a:r>
            <a:r>
              <a:rPr kumimoji="0" lang="zh-CN" altLang="en-US" sz="3100" b="0" i="0" u="none" strike="noStrike" kern="1200" cap="none" spc="0" normalizeH="0" baseline="0" noProof="1" dirty="0" smtClean="0">
                <a:solidFill>
                  <a:srgbClr val="FF0000"/>
                </a:solidFill>
                <a:latin typeface="+mn-ea"/>
                <a:ea typeface="+mn-ea"/>
                <a:cs typeface="+mn-cs"/>
              </a:rPr>
              <a:t>（*如果贷款逾期未还将收取罚金，恶意拖欠或长时间联系不上将列入央行征信系统黑名单，影响房贷和户口办理等个人业务的办理。）</a:t>
            </a:r>
            <a:endParaRPr kumimoji="0" lang="zh-CN" altLang="en-US" sz="3100" b="0" i="0" u="none" strike="noStrike" kern="1200" cap="none" spc="0" normalizeH="0" baseline="0" noProof="1" dirty="0" smtClean="0">
              <a:solidFill>
                <a:srgbClr val="FF0000"/>
              </a:solidFill>
              <a:latin typeface="+mn-ea"/>
              <a:ea typeface="+mn-ea"/>
              <a:cs typeface="+mn-cs"/>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endParaRPr kumimoji="0" lang="zh-CN" altLang="en-US" sz="2600" b="0" i="0" u="none" strike="noStrike" kern="1200" cap="none" spc="0" normalizeH="0" baseline="0" noProof="1" dirty="0">
              <a:solidFill>
                <a:schemeClr val="tx1"/>
              </a:solidFill>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3"/>
          <p:cNvSpPr>
            <a:spLocks noGrp="1"/>
          </p:cNvSpPr>
          <p:nvPr>
            <p:ph type="title"/>
          </p:nvPr>
        </p:nvSpPr>
        <p:spPr>
          <a:xfrm>
            <a:off x="360363" y="638175"/>
            <a:ext cx="8229600" cy="1143000"/>
          </a:xfrm>
        </p:spPr>
        <p:txBody>
          <a:bodyPr vert="horz" lIns="0" rIns="0" bIns="0" anchor="b"/>
          <a:p>
            <a:r>
              <a:rPr lang="zh-CN" altLang="en-US" b="1" dirty="0"/>
              <a:t>国家助学贷款注意事项</a:t>
            </a:r>
            <a:endParaRPr lang="zh-CN" altLang="en-US" b="1" dirty="0"/>
          </a:p>
        </p:txBody>
      </p:sp>
      <p:pic>
        <p:nvPicPr>
          <p:cNvPr id="26626" name="内容占位符 6"/>
          <p:cNvPicPr>
            <a:picLocks noGrp="1" noChangeAspect="1"/>
          </p:cNvPicPr>
          <p:nvPr>
            <p:ph idx="1"/>
          </p:nvPr>
        </p:nvPicPr>
        <p:blipFill>
          <a:blip r:embed="rId1"/>
          <a:stretch>
            <a:fillRect/>
          </a:stretch>
        </p:blipFill>
        <p:spPr>
          <a:xfrm>
            <a:off x="195263" y="2876550"/>
            <a:ext cx="4162425" cy="3084513"/>
          </a:xfrm>
        </p:spPr>
      </p:pic>
      <p:pic>
        <p:nvPicPr>
          <p:cNvPr id="26627" name="图片 7"/>
          <p:cNvPicPr>
            <a:picLocks noChangeAspect="1"/>
          </p:cNvPicPr>
          <p:nvPr/>
        </p:nvPicPr>
        <p:blipFill>
          <a:blip r:embed="rId2"/>
          <a:stretch>
            <a:fillRect/>
          </a:stretch>
        </p:blipFill>
        <p:spPr>
          <a:xfrm>
            <a:off x="4724400" y="2876550"/>
            <a:ext cx="4322763" cy="3336925"/>
          </a:xfrm>
          <a:prstGeom prst="rect">
            <a:avLst/>
          </a:prstGeom>
          <a:noFill/>
          <a:ln w="9525">
            <a:noFill/>
          </a:ln>
        </p:spPr>
      </p:pic>
      <p:sp>
        <p:nvSpPr>
          <p:cNvPr id="26628" name="标题 3"/>
          <p:cNvSpPr>
            <a:spLocks noGrp="1"/>
          </p:cNvSpPr>
          <p:nvPr/>
        </p:nvSpPr>
        <p:spPr>
          <a:xfrm>
            <a:off x="457200" y="1276350"/>
            <a:ext cx="8229600" cy="1143000"/>
          </a:xfrm>
          <a:prstGeom prst="rect">
            <a:avLst/>
          </a:prstGeom>
          <a:noFill/>
          <a:ln w="9525">
            <a:noFill/>
          </a:ln>
        </p:spPr>
        <p:txBody>
          <a:bodyPr lIns="0" rIns="0" bIns="0" anchor="b"/>
          <a:p>
            <a:r>
              <a:rPr lang="en-US" altLang="zh-CN" b="1" dirty="0">
                <a:solidFill>
                  <a:srgbClr val="FF0000"/>
                </a:solidFill>
                <a:latin typeface="仿宋" panose="02010609060101010101" charset="-122"/>
                <a:ea typeface="仿宋" panose="02010609060101010101" charset="-122"/>
              </a:rPr>
              <a:t> </a:t>
            </a:r>
            <a:r>
              <a:rPr lang="zh-CN" altLang="en-US" b="1" dirty="0">
                <a:solidFill>
                  <a:srgbClr val="FF0000"/>
                </a:solidFill>
                <a:latin typeface="仿宋" panose="02010609060101010101" charset="-122"/>
                <a:ea typeface="仿宋" panose="02010609060101010101" charset="-122"/>
              </a:rPr>
              <a:t>学校管理人员使用的贷款系统</a:t>
            </a:r>
            <a:r>
              <a:rPr lang="zh-CN" altLang="en-US" b="1" dirty="0">
                <a:solidFill>
                  <a:schemeClr val="tx2"/>
                </a:solidFill>
                <a:latin typeface="仿宋" panose="02010609060101010101" charset="-122"/>
                <a:ea typeface="仿宋" panose="02010609060101010101" charset="-122"/>
              </a:rPr>
              <a:t>              </a:t>
            </a:r>
            <a:r>
              <a:rPr lang="zh-CN" altLang="en-US" b="1" dirty="0">
                <a:solidFill>
                  <a:srgbClr val="FF0000"/>
                </a:solidFill>
                <a:latin typeface="仿宋" panose="02010609060101010101" charset="-122"/>
                <a:ea typeface="仿宋" panose="02010609060101010101" charset="-122"/>
              </a:rPr>
              <a:t>学生本人使用的贷款在想服务系统</a:t>
            </a:r>
            <a:endParaRPr lang="zh-CN" altLang="en-US" b="1" dirty="0">
              <a:solidFill>
                <a:srgbClr val="FF0000"/>
              </a:solidFill>
              <a:latin typeface="仿宋" panose="02010609060101010101" charset="-122"/>
              <a:ea typeface="仿宋"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en-US" sz="5000" b="1" i="0" u="none" strike="noStrike" kern="1200" cap="none" spc="0" normalizeH="0" baseline="0" noProof="1" dirty="0" smtClean="0">
                <a:ln>
                  <a:noFill/>
                </a:ln>
                <a:solidFill>
                  <a:schemeClr val="tx2"/>
                </a:solidFill>
                <a:effectLst/>
                <a:latin typeface="+mj-lt"/>
                <a:ea typeface="+mj-ea"/>
                <a:cs typeface="+mj-cs"/>
              </a:rPr>
              <a:t>三、应征入伍高校学生学费补偿国家助学贷款代偿注意事项</a:t>
            </a:r>
            <a:endParaRPr kumimoji="0" lang="zh-CN" altLang="en-US" sz="5000" b="1" i="0" u="none" strike="noStrike" kern="1200" cap="none" spc="0" normalizeH="0" baseline="0" noProof="1" dirty="0">
              <a:ln>
                <a:noFill/>
              </a:ln>
              <a:solidFill>
                <a:schemeClr val="tx2"/>
              </a:solidFill>
              <a:effectLst/>
              <a:latin typeface="+mj-lt"/>
              <a:ea typeface="+mj-ea"/>
              <a:cs typeface="+mj-cs"/>
            </a:endParaRPr>
          </a:p>
        </p:txBody>
      </p:sp>
      <p:sp>
        <p:nvSpPr>
          <p:cNvPr id="3" name="内容占位符 2"/>
          <p:cNvSpPr>
            <a:spLocks noGrp="1"/>
          </p:cNvSpPr>
          <p:nvPr>
            <p:ph idx="1"/>
          </p:nvPr>
        </p:nvSpPr>
        <p:spPr>
          <a:xfrm>
            <a:off x="457200" y="1935163"/>
            <a:ext cx="8229600" cy="4389438"/>
          </a:xfrm>
        </p:spPr>
        <p:txBody>
          <a:bodyPr>
            <a:normAutofit fontScale="92500" lnSpcReduction="10000"/>
          </a:bodyPr>
          <a:lstStyle/>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defRPr/>
            </a:pPr>
            <a:r>
              <a:rPr kumimoji="0" 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1.</a:t>
            </a: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对在校期间应征入伍服义务兵役的高校学生在入伍时对其在校期间</a:t>
            </a:r>
            <a:r>
              <a:rPr kumimoji="0" lang="zh-CN" altLang="en-US" sz="2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缴纳</a:t>
            </a: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的</a:t>
            </a:r>
            <a:r>
              <a:rPr kumimoji="0" lang="zh-CN" altLang="en-US" sz="2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学费</a:t>
            </a: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实行一次性补偿或获得的</a:t>
            </a:r>
            <a:r>
              <a:rPr kumimoji="0" lang="zh-CN" altLang="en-US" sz="2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国家助学贷款</a:t>
            </a: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实行代偿。标准每生每年8000元。</a:t>
            </a:r>
            <a:endPar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defRPr/>
            </a:pPr>
            <a:r>
              <a:rPr kumimoji="0" 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2.</a:t>
            </a: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在校期间已免除全部学费的学生；其他</a:t>
            </a:r>
            <a:r>
              <a:rPr kumimoji="0" lang="zh-CN" altLang="en-US" sz="2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不属于服义务兵役</a:t>
            </a: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到部队参军的学生，应征入伍服义务兵役不享受国家资助。</a:t>
            </a:r>
            <a:endParaRPr kumimoji="0" lang="en-US" altLang="zh-CN"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defRPr/>
            </a:pP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3</a:t>
            </a:r>
            <a:r>
              <a:rPr kumimoji="0" lang="en-US" altLang="zh-CN"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2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在校生入伍的办理程序</a:t>
            </a: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：①学生登录大学生征兵报名系统，按要求</a:t>
            </a:r>
            <a:r>
              <a:rPr kumimoji="0" lang="zh-CN" altLang="en-US" sz="2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在线填写、打印</a:t>
            </a:r>
            <a:r>
              <a:rPr kumimoji="0" lang="en-US" altLang="zh-CN"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高校学生应征入伍学费补偿国家助学贷款代偿申请表</a:t>
            </a:r>
            <a:r>
              <a:rPr kumimoji="0" lang="en-US" altLang="zh-CN"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（一式两份），并提交学校学生学生事务中心。 </a:t>
            </a:r>
            <a:endParaRPr kumimoji="0" lang="en-US" altLang="zh-CN"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defRPr/>
            </a:pP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4</a:t>
            </a:r>
            <a:r>
              <a:rPr kumimoji="0" lang="en-US" altLang="zh-CN"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2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退役复学。</a:t>
            </a:r>
            <a:endParaRPr kumimoji="0" lang="en-US" altLang="zh-CN" sz="2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defRPr/>
            </a:pP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5</a:t>
            </a:r>
            <a:r>
              <a:rPr kumimoji="0" lang="en-US" altLang="zh-CN"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2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办理时间</a:t>
            </a: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：每年</a:t>
            </a:r>
            <a:r>
              <a:rPr kumimoji="0" lang="en-US" altLang="zh-CN"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10</a:t>
            </a:r>
            <a:r>
              <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月中旬以前，具体见当年通知。</a:t>
            </a:r>
            <a:endParaRPr kumimoji="0" lang="zh-CN" altLang="en-US" sz="2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endParaRPr kumimoji="0" lang="zh-CN" altLang="en-US" sz="2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88963" y="374650"/>
            <a:ext cx="8229600" cy="1143000"/>
          </a:xfrm>
        </p:spPr>
        <p:txBody>
          <a:bodyP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en-US" sz="5000" b="1" i="0" u="none" strike="noStrike" kern="1200" cap="none" spc="0" normalizeH="0" baseline="0" noProof="1" dirty="0" smtClean="0">
                <a:ln>
                  <a:noFill/>
                </a:ln>
                <a:solidFill>
                  <a:schemeClr val="tx2"/>
                </a:solidFill>
                <a:effectLst/>
                <a:latin typeface="+mj-lt"/>
                <a:ea typeface="+mj-ea"/>
                <a:cs typeface="+mj-cs"/>
              </a:rPr>
              <a:t>四、贫困生认定</a:t>
            </a:r>
            <a:br>
              <a:rPr lang="zh-CN" altLang="en-US" b="1" dirty="0" smtClean="0"/>
            </a:br>
            <a:r>
              <a:rPr kumimoji="0" lang="zh-CN" altLang="en-US" sz="2400" b="1" i="0" u="none" strike="noStrike" kern="1200" cap="none" spc="0" normalizeH="0" baseline="0" noProof="1" dirty="0" smtClean="0">
                <a:ln>
                  <a:noFill/>
                </a:ln>
                <a:solidFill>
                  <a:srgbClr val="FF0000"/>
                </a:solidFill>
                <a:effectLst/>
                <a:latin typeface="仿宋" panose="02010609060101010101" charset="-122"/>
                <a:ea typeface="仿宋" panose="02010609060101010101" charset="-122"/>
                <a:cs typeface="仿宋" panose="02010609060101010101" charset="-122"/>
              </a:rPr>
              <a:t>贫困生评选时间为每年</a:t>
            </a:r>
            <a:r>
              <a:rPr kumimoji="0" lang="en-US" altLang="zh-CN" sz="2400" b="1" i="0" u="none" strike="noStrike" kern="1200" cap="none" spc="0" normalizeH="0" baseline="0" noProof="1" dirty="0" smtClean="0">
                <a:ln>
                  <a:noFill/>
                </a:ln>
                <a:solidFill>
                  <a:srgbClr val="FF0000"/>
                </a:solidFill>
                <a:effectLst/>
                <a:latin typeface="仿宋" panose="02010609060101010101" charset="-122"/>
                <a:ea typeface="仿宋" panose="02010609060101010101" charset="-122"/>
                <a:cs typeface="仿宋" panose="02010609060101010101" charset="-122"/>
              </a:rPr>
              <a:t>9</a:t>
            </a:r>
            <a:r>
              <a:rPr kumimoji="0" lang="zh-CN" altLang="en-US" sz="2400" b="1" i="0" u="none" strike="noStrike" kern="1200" cap="none" spc="0" normalizeH="0" baseline="0" noProof="1" dirty="0" smtClean="0">
                <a:ln>
                  <a:noFill/>
                </a:ln>
                <a:solidFill>
                  <a:srgbClr val="FF0000"/>
                </a:solidFill>
                <a:effectLst/>
                <a:latin typeface="仿宋" panose="02010609060101010101" charset="-122"/>
                <a:ea typeface="仿宋" panose="02010609060101010101" charset="-122"/>
                <a:cs typeface="仿宋" panose="02010609060101010101" charset="-122"/>
              </a:rPr>
              <a:t>月</a:t>
            </a:r>
            <a:endParaRPr kumimoji="0" lang="zh-CN" altLang="en-US" sz="2400" b="1" i="0" u="none" strike="noStrike" kern="1200" cap="none" spc="0" normalizeH="0" baseline="0" noProof="1" dirty="0" smtClean="0">
              <a:ln>
                <a:noFill/>
              </a:ln>
              <a:solidFill>
                <a:srgbClr val="FF0000"/>
              </a:solidFill>
              <a:effectLst/>
              <a:latin typeface="仿宋" panose="02010609060101010101" charset="-122"/>
              <a:ea typeface="仿宋" panose="02010609060101010101" charset="-122"/>
              <a:cs typeface="仿宋" panose="02010609060101010101" charset="-122"/>
            </a:endParaRPr>
          </a:p>
        </p:txBody>
      </p:sp>
      <p:sp>
        <p:nvSpPr>
          <p:cNvPr id="3" name="内容占位符 2"/>
          <p:cNvSpPr>
            <a:spLocks noGrp="1"/>
          </p:cNvSpPr>
          <p:nvPr>
            <p:ph idx="1"/>
          </p:nvPr>
        </p:nvSpPr>
        <p:spPr>
          <a:xfrm>
            <a:off x="358775" y="1770063"/>
            <a:ext cx="8535988" cy="5364163"/>
          </a:xfrm>
        </p:spPr>
        <p:txBody>
          <a:bodyPr>
            <a:normAutofit lnSpcReduction="10000"/>
          </a:bodyPr>
          <a:lstStyle/>
          <a:p>
            <a:pPr marL="274320" marR="0" indent="-274320" algn="l" defTabSz="914400" rtl="0" eaLnBrk="1" fontAlgn="auto" latinLnBrk="0" hangingPunct="1">
              <a:lnSpc>
                <a:spcPct val="90000"/>
              </a:lnSpc>
              <a:spcBef>
                <a:spcPct val="20000"/>
              </a:spcBef>
              <a:spcAft>
                <a:spcPct val="0"/>
              </a:spcAft>
              <a:buClr>
                <a:schemeClr val="accent3"/>
              </a:buClr>
              <a:buSzPct val="95000"/>
              <a:buFont typeface="Wingdings 2"/>
              <a:buChar char=""/>
            </a:pPr>
            <a:r>
              <a:rPr kumimoji="0" lang="en-US" altLang="zh-CN"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1.</a:t>
            </a:r>
            <a:r>
              <a:rPr kumimoji="0" lang="zh-CN" alt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政策依据</a:t>
            </a:r>
            <a:r>
              <a:rPr kumimoji="0" lang="zh-CN" alt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en-US" altLang="zh-CN"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新乡医学院三全学院家庭经济困难学生认定办法</a:t>
            </a:r>
            <a:r>
              <a:rPr kumimoji="0" lang="en-US" altLang="zh-CN"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endParaRPr kumimoji="0" 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90000"/>
              </a:lnSpc>
              <a:spcBef>
                <a:spcPct val="20000"/>
              </a:spcBef>
              <a:spcAft>
                <a:spcPct val="0"/>
              </a:spcAft>
              <a:buClr>
                <a:schemeClr val="accent3"/>
              </a:buClr>
              <a:buSzPct val="95000"/>
              <a:buFont typeface="Wingdings 2"/>
              <a:buChar char=""/>
            </a:pPr>
            <a:r>
              <a:rPr kumimoji="0" lang="en-US" altLang="zh-CN"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2.</a:t>
            </a:r>
            <a:r>
              <a:rPr kumimoji="0" lang="zh-CN" alt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家庭经济困难学生</a:t>
            </a:r>
            <a:r>
              <a:rPr kumimoji="0" lang="zh-CN" alt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：具有我校正式学籍的全日制本专科在校生，且本人及家庭所能筹集到的资金难以支付其在校期间的学习和生活的基本费用。</a:t>
            </a:r>
            <a:endParaRPr kumimoji="0" 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90000"/>
              </a:lnSpc>
              <a:spcBef>
                <a:spcPct val="20000"/>
              </a:spcBef>
              <a:spcAft>
                <a:spcPct val="0"/>
              </a:spcAft>
              <a:buClr>
                <a:schemeClr val="accent3"/>
              </a:buClr>
              <a:buSzPct val="95000"/>
              <a:buFont typeface="Wingdings 2"/>
              <a:buChar char=""/>
            </a:pPr>
            <a:r>
              <a:rPr kumimoji="0" lang="en-US" altLang="zh-CN" sz="1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3</a:t>
            </a:r>
            <a:r>
              <a:rPr kumimoji="0" lang="en-US" altLang="zh-CN"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认定程序</a:t>
            </a:r>
            <a:r>
              <a:rPr kumimoji="0" lang="zh-CN" alt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：由学生本人提出申请，实行有辅导员参与的班级民主评议（</a:t>
            </a:r>
            <a:r>
              <a:rPr kumimoji="0" lang="zh-CN" alt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其中年级（专业）要成立认定评议小组，小组学生成员人数原则上不少于总人数的10%，且学生成员要有广泛性和代表性、学生干部与普通学生组成比例适当</a:t>
            </a:r>
            <a:r>
              <a:rPr kumimoji="0" lang="zh-CN" alt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）、书院评定（书院成立认定评议工作组）和学校审查相结合的原则。</a:t>
            </a:r>
            <a:endParaRPr kumimoji="0" 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90000"/>
              </a:lnSpc>
              <a:spcBef>
                <a:spcPct val="20000"/>
              </a:spcBef>
              <a:spcAft>
                <a:spcPct val="0"/>
              </a:spcAft>
              <a:buClr>
                <a:schemeClr val="accent3"/>
              </a:buClr>
              <a:buSzPct val="95000"/>
              <a:buFont typeface="Wingdings 2"/>
              <a:buChar char=""/>
            </a:pPr>
            <a:r>
              <a:rPr kumimoji="0" lang="en-US" altLang="zh-CN" sz="1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4</a:t>
            </a:r>
            <a:r>
              <a:rPr kumimoji="0" lang="en-US" altLang="zh-CN"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认定档次</a:t>
            </a:r>
            <a:r>
              <a:rPr kumimoji="0" lang="zh-CN" alt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：特殊困难占1%、困难占5%和一般困难</a:t>
            </a:r>
            <a:r>
              <a:rPr kumimoji="0" lang="en-US" altLang="zh-CN"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30%</a:t>
            </a:r>
            <a:r>
              <a:rPr kumimoji="0" lang="zh-CN" alt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endParaRPr kumimoji="0" 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90000"/>
              </a:lnSpc>
              <a:spcBef>
                <a:spcPct val="20000"/>
              </a:spcBef>
              <a:spcAft>
                <a:spcPct val="0"/>
              </a:spcAft>
              <a:buClr>
                <a:schemeClr val="accent3"/>
              </a:buClr>
              <a:buSzPct val="95000"/>
              <a:buFont typeface="Wingdings 2"/>
              <a:buChar char=""/>
            </a:pPr>
            <a:r>
              <a:rPr kumimoji="0" lang="en-US" altLang="zh-CN" sz="1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5</a:t>
            </a:r>
            <a:r>
              <a:rPr kumimoji="0" lang="en-US" altLang="zh-CN"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重点对象</a:t>
            </a:r>
            <a:r>
              <a:rPr kumimoji="0" lang="zh-CN" alt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：建档立卡、孤残学生、烈士子女以及家庭成员长期患重病、家庭被当地政府列为特困户或重点优抚对象等特殊情况学生。</a:t>
            </a:r>
            <a:endParaRPr kumimoji="0" lang="en-US" altLang="zh-CN"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90000"/>
              </a:lnSpc>
              <a:spcBef>
                <a:spcPct val="20000"/>
              </a:spcBef>
              <a:spcAft>
                <a:spcPct val="0"/>
              </a:spcAft>
              <a:buClr>
                <a:schemeClr val="accent3"/>
              </a:buClr>
              <a:buSzPct val="95000"/>
              <a:buFont typeface="Wingdings 2"/>
              <a:buChar char=""/>
            </a:pPr>
            <a:r>
              <a:rPr kumimoji="0" lang="en-US" altLang="zh-CN"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6.</a:t>
            </a:r>
            <a:r>
              <a:rPr kumimoji="0" lang="zh-CN" alt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公示</a:t>
            </a:r>
            <a:r>
              <a:rPr kumimoji="0" lang="zh-CN" alt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：班级评定小组成员、初评出的名单应该在班级内进行公示，公示期：</a:t>
            </a:r>
            <a:r>
              <a:rPr kumimoji="0" lang="en-US" altLang="zh-CN"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3</a:t>
            </a:r>
            <a:r>
              <a:rPr kumimoji="0" lang="zh-CN" alt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个工作日；书院评议出来的名单，公示期：</a:t>
            </a:r>
            <a:r>
              <a:rPr kumimoji="0" lang="en-US" altLang="zh-CN"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5</a:t>
            </a:r>
            <a:r>
              <a:rPr kumimoji="0" lang="zh-CN" alt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个工作日；学校确定名单后，公示期：</a:t>
            </a:r>
            <a:r>
              <a:rPr kumimoji="0" lang="en-US" altLang="zh-CN"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5</a:t>
            </a:r>
            <a:r>
              <a:rPr kumimoji="0" lang="zh-CN" alt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个工作日。</a:t>
            </a:r>
            <a:endParaRPr kumimoji="0" 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90000"/>
              </a:lnSpc>
              <a:spcBef>
                <a:spcPct val="20000"/>
              </a:spcBef>
              <a:spcAft>
                <a:spcPct val="0"/>
              </a:spcAft>
              <a:buClr>
                <a:schemeClr val="accent3"/>
              </a:buClr>
              <a:buSzPct val="95000"/>
              <a:buFont typeface="Wingdings 2"/>
              <a:buChar char=""/>
            </a:pPr>
            <a:r>
              <a:rPr kumimoji="0" lang="en-US" altLang="zh-CN" sz="1600" b="0" i="0" u="none" strike="noStrike" kern="1200" cap="none" spc="0" normalizeH="0" baseline="0" noProof="1" dirty="0">
                <a:solidFill>
                  <a:schemeClr val="tx1"/>
                </a:solidFill>
                <a:latin typeface="仿宋" panose="02010609060101010101" charset="-122"/>
                <a:ea typeface="仿宋" panose="02010609060101010101" charset="-122"/>
                <a:cs typeface="仿宋" panose="02010609060101010101" charset="-122"/>
              </a:rPr>
              <a:t>7</a:t>
            </a:r>
            <a:r>
              <a:rPr kumimoji="0" lang="en-US" altLang="zh-CN"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各班注意档案建立</a:t>
            </a:r>
            <a:r>
              <a:rPr kumimoji="0" lang="zh-CN" alt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：①学生本人承诺书、</a:t>
            </a:r>
            <a:r>
              <a:rPr kumimoji="0" lang="en-US" altLang="zh-CN"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高等学校家庭经济困难学生认定申请表</a:t>
            </a:r>
            <a:r>
              <a:rPr kumimoji="0" lang="en-US" altLang="zh-CN"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a:t>
            </a:r>
            <a:r>
              <a:rPr kumimoji="0" lang="zh-CN" alt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rPr>
              <a:t>②班级评议小组名单③认定汇总表④评定会议记录⑤名单公示情况。</a:t>
            </a:r>
            <a:endParaRPr kumimoji="0" lang="zh-CN" altLang="en-US" sz="1600" b="0" i="0" u="none" strike="noStrike" kern="1200" cap="none" spc="0" normalizeH="0" baseline="0" noProof="1" dirty="0" smtClean="0">
              <a:solidFill>
                <a:schemeClr val="tx1"/>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ct val="90000"/>
              </a:lnSpc>
              <a:spcBef>
                <a:spcPct val="20000"/>
              </a:spcBef>
              <a:spcAft>
                <a:spcPct val="0"/>
              </a:spcAft>
              <a:buClr>
                <a:schemeClr val="accent3"/>
              </a:buClr>
              <a:buSzPct val="95000"/>
              <a:buFont typeface="Wingdings 2"/>
              <a:buNone/>
            </a:pPr>
            <a:r>
              <a:rPr kumimoji="0" 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据教育部发布</a:t>
            </a:r>
            <a:r>
              <a:rPr kumimoji="0" lang="zh-CN" alt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的</a:t>
            </a:r>
            <a:r>
              <a:rPr kumimoji="0" 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《关于取消一批证明事项的通知》。</a:t>
            </a:r>
            <a:r>
              <a:rPr kumimoji="0" lang="zh-CN" alt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其中</a:t>
            </a:r>
            <a:r>
              <a:rPr kumimoji="0" 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取消部门规范性文件设定的12项证明事项</a:t>
            </a:r>
            <a:r>
              <a:rPr kumimoji="0" lang="zh-CN" alt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里</a:t>
            </a:r>
            <a:r>
              <a:rPr kumimoji="0" 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rPr>
              <a:t>(一)取消《教育部财政部关于认真做好高等学校家庭经济困难学生认定工作的指导意见》(教财〔2007〕8号)以及《教育部办公厅关于进一步加强和规范高校家庭经济困难学生认定工作的通知》(教财厅〔2016〕6号)规定的，高校学生申请资助时需由家庭所在地乡、镇或街道民政部门对学生家庭经济情况予以证明的环节，改为申请人书面承诺。</a:t>
            </a:r>
            <a:endParaRPr kumimoji="0" 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90000"/>
              </a:lnSpc>
              <a:spcBef>
                <a:spcPct val="20000"/>
              </a:spcBef>
              <a:spcAft>
                <a:spcPct val="0"/>
              </a:spcAft>
              <a:buClr>
                <a:schemeClr val="accent3"/>
              </a:buClr>
              <a:buSzPct val="95000"/>
              <a:buFont typeface="Wingdings 2"/>
              <a:buChar char=""/>
            </a:pPr>
            <a:endParaRPr kumimoji="0" lang="zh-CN" alt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endParaRPr>
          </a:p>
          <a:p>
            <a:pPr marL="274320" marR="0" indent="-274320" algn="l" defTabSz="914400" rtl="0" eaLnBrk="1" fontAlgn="auto" latinLnBrk="0" hangingPunct="1">
              <a:lnSpc>
                <a:spcPct val="100000"/>
              </a:lnSpc>
              <a:spcBef>
                <a:spcPct val="20000"/>
              </a:spcBef>
              <a:spcAft>
                <a:spcPct val="0"/>
              </a:spcAft>
              <a:buClr>
                <a:schemeClr val="accent3"/>
              </a:buClr>
              <a:buSzPct val="95000"/>
              <a:buFont typeface="Wingdings 2"/>
              <a:buChar char=""/>
            </a:pPr>
            <a:endParaRPr kumimoji="0" lang="zh-CN" altLang="en-US" sz="1600" b="0" i="0" u="none" strike="noStrike" kern="1200" cap="none" spc="0" normalizeH="0" baseline="0" noProof="1" dirty="0" smtClean="0">
              <a:solidFill>
                <a:srgbClr val="FF0000"/>
              </a:solidFill>
              <a:latin typeface="仿宋" panose="02010609060101010101" charset="-122"/>
              <a:ea typeface="仿宋" panose="02010609060101010101" charset="-122"/>
              <a:cs typeface="仿宋" panose="02010609060101010101" charset="-122"/>
            </a:endParaRPr>
          </a:p>
        </p:txBody>
      </p:sp>
    </p:spTree>
  </p:cSld>
  <p:clrMapOvr>
    <a:masterClrMapping/>
  </p:clrMapOvr>
</p:sld>
</file>

<file path=ppt/tags/tag1.xml><?xml version="1.0" encoding="utf-8"?>
<p:tagLst xmlns:p="http://schemas.openxmlformats.org/presentationml/2006/main">
  <p:tag name="KSO_WM_SLIDE_MODEL_TYPE" val="numdgm"/>
</p:tagLst>
</file>

<file path=ppt/theme/_rels/them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4291</Words>
  <Application>WPS 演示</Application>
  <PresentationFormat>全屏显示(4:3)</PresentationFormat>
  <Paragraphs>160</Paragraphs>
  <Slides>18</Slides>
  <Notes>0</Notes>
  <HiddenSlides>0</HiddenSlides>
  <MMClips>0</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18</vt:i4>
      </vt:variant>
    </vt:vector>
  </HeadingPairs>
  <TitlesOfParts>
    <vt:vector size="38" baseType="lpstr">
      <vt:lpstr>Arial</vt:lpstr>
      <vt:lpstr>宋体</vt:lpstr>
      <vt:lpstr>Wingdings</vt:lpstr>
      <vt:lpstr>Cambria</vt:lpstr>
      <vt:lpstr>华文楷体</vt:lpstr>
      <vt:lpstr>Wingdings 2</vt:lpstr>
      <vt:lpstr>Wingdings</vt:lpstr>
      <vt:lpstr>Arial</vt:lpstr>
      <vt:lpstr>仿宋</vt:lpstr>
      <vt:lpstr>Calibri</vt:lpstr>
      <vt:lpstr>黑体</vt:lpstr>
      <vt:lpstr>隶书</vt:lpstr>
      <vt:lpstr>微软雅黑</vt:lpstr>
      <vt:lpstr>Arial Unicode MS</vt:lpstr>
      <vt:lpstr>Constantia</vt:lpstr>
      <vt:lpstr>Maiandra GD</vt:lpstr>
      <vt:lpstr>龙腾四海</vt:lpstr>
      <vt:lpstr>1_Office 主题</vt:lpstr>
      <vt:lpstr>暗香扑面</vt:lpstr>
      <vt:lpstr>流畅</vt:lpstr>
      <vt:lpstr>     2020年开学季学生资助政策宣讲“两节课”主题班会</vt:lpstr>
      <vt:lpstr>主要内容</vt:lpstr>
      <vt:lpstr>一、绿色通道</vt:lpstr>
      <vt:lpstr>二、国家助学贷款</vt:lpstr>
      <vt:lpstr>国家助学贷款注意事项</vt:lpstr>
      <vt:lpstr>PowerPoint 演示文稿</vt:lpstr>
      <vt:lpstr>国家助学贷款注意事项</vt:lpstr>
      <vt:lpstr>三、应征入伍高校学生学费补偿国家助学贷款代偿注意事项</vt:lpstr>
      <vt:lpstr>四、贫困生认定 贫困生评选时间为每年9月</vt:lpstr>
      <vt:lpstr>五、综合测评与校内奖学金</vt:lpstr>
      <vt:lpstr>PowerPoint 演示文稿</vt:lpstr>
      <vt:lpstr>PowerPoint 演示文稿</vt:lpstr>
      <vt:lpstr>综合测评与校内奖学金</vt:lpstr>
      <vt:lpstr>综合测评与校内奖学金</vt:lpstr>
      <vt:lpstr>六、国家奖学金与国家励志奖学金</vt:lpstr>
      <vt:lpstr>国家奖学金与国家励志奖学金</vt:lpstr>
      <vt:lpstr>七、国家助学金</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lina</cp:lastModifiedBy>
  <cp:revision>46</cp:revision>
  <dcterms:created xsi:type="dcterms:W3CDTF">2018-06-04T02:42:00Z</dcterms:created>
  <dcterms:modified xsi:type="dcterms:W3CDTF">2020-09-25T08:09:56Z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